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5"/>
  </p:notesMasterIdLst>
  <p:sldIdLst>
    <p:sldId id="272" r:id="rId2"/>
    <p:sldId id="273" r:id="rId3"/>
    <p:sldId id="274" r:id="rId4"/>
  </p:sldIdLst>
  <p:sldSz cx="6858000" cy="9906000" type="A4"/>
  <p:notesSz cx="6802438" cy="9934575"/>
  <p:defaultTextStyle>
    <a:defPPr>
      <a:defRPr lang="ko-KR"/>
    </a:defPPr>
    <a:lvl1pPr marL="0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1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55"/>
    <a:srgbClr val="DE005A"/>
    <a:srgbClr val="D8BEEC"/>
    <a:srgbClr val="D86A89"/>
    <a:srgbClr val="265F92"/>
    <a:srgbClr val="00547E"/>
    <a:srgbClr val="EBB3C3"/>
    <a:srgbClr val="235889"/>
    <a:srgbClr val="2B6CA7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1902" y="648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FA7E0-7281-4B0A-BE68-E86258B1C6D6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1425"/>
            <a:ext cx="23209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1550"/>
            <a:ext cx="5441950" cy="3911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0021D-39C4-41EE-B0CE-A0797B738D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42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0021D-39C4-41EE-B0CE-A0797B738D4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45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8C80-4D0E-4D78-A3D6-B86D8B25A63D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90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4B6F-3428-4C0E-999D-F4036928A0D1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34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A71D-FE65-4621-8093-4D724583AFF1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22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BEB7-FE90-4C0E-8DE0-FB91A0A0E0A2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46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9534-67C2-4AD4-A337-78028F504C56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93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8B88-F9D6-4472-9DCA-A33B3C87B087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1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49FF-A07E-4319-81EB-EBE51C2CE313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5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6948-48B5-4158-A465-CB0777FFD140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84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AF57-736D-48A3-AC32-4A54FB5536FD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33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F0D9-18EE-467A-8F4E-6EDECA73ADDC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5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AA81-8DBF-418A-A4D1-B63376B257E4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87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ECDB-95B6-4828-9F48-154196D7509F}" type="datetime1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Tournet Hawaii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253B-E007-4140-85DC-D4045EEAA68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62867"/>
            <a:ext cx="828000" cy="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8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l" defTabSz="514350" rtl="0" eaLnBrk="1" latinLnBrk="1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1000" r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04526" y="628814"/>
            <a:ext cx="6425587" cy="677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endParaRPr lang="en-US" altLang="ko-KR" sz="500" b="1" dirty="0" smtClean="0">
              <a:solidFill>
                <a:srgbClr val="FFFF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★</a:t>
            </a:r>
            <a:r>
              <a:rPr lang="en-US" altLang="ko-KR" sz="2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…</a:t>
            </a:r>
            <a:r>
              <a:rPr lang="ko-KR" altLang="en-US" sz="2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마우나케아</a:t>
            </a:r>
            <a:r>
              <a:rPr lang="ko-KR" altLang="en-US" sz="2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스타게이징</a:t>
            </a:r>
            <a:r>
              <a:rPr lang="ko-KR" altLang="en-US" sz="2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투어 </a:t>
            </a:r>
            <a:r>
              <a:rPr lang="en-US" altLang="ko-KR" sz="2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…</a:t>
            </a:r>
            <a:r>
              <a:rPr lang="ko-KR" altLang="en-US" sz="2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★</a:t>
            </a:r>
            <a:endParaRPr lang="en-US" altLang="ko-KR" sz="2800" b="1" dirty="0" smtClean="0">
              <a:solidFill>
                <a:srgbClr val="FFFF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5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700" b="1" dirty="0">
              <a:solidFill>
                <a:srgbClr val="FFFF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20703" y="5739146"/>
            <a:ext cx="6761492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kern="100" dirty="0" smtClean="0">
                <a:solidFill>
                  <a:schemeClr val="bg1"/>
                </a:solidFill>
                <a:latin typeface="+mj-ea"/>
              </a:rPr>
              <a:t>포함 </a:t>
            </a:r>
            <a:r>
              <a:rPr lang="ko-KR" altLang="en-US" sz="1100" b="1" kern="100" dirty="0">
                <a:solidFill>
                  <a:schemeClr val="bg1"/>
                </a:solidFill>
                <a:latin typeface="+mj-ea"/>
              </a:rPr>
              <a:t>사항 </a:t>
            </a:r>
            <a:r>
              <a:rPr lang="en-US" altLang="ko-KR" sz="1100" kern="100" dirty="0">
                <a:solidFill>
                  <a:schemeClr val="bg1"/>
                </a:solidFill>
                <a:latin typeface="+mj-ea"/>
              </a:rPr>
              <a:t>: </a:t>
            </a:r>
            <a:r>
              <a:rPr lang="ko-KR" altLang="en-US" sz="1100" kern="100" dirty="0" err="1" smtClean="0">
                <a:solidFill>
                  <a:schemeClr val="bg1"/>
                </a:solidFill>
                <a:latin typeface="+mj-ea"/>
              </a:rPr>
              <a:t>석식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도시락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)</a:t>
            </a:r>
            <a:endParaRPr lang="en-US" altLang="ko-KR" sz="1100" kern="100" dirty="0">
              <a:solidFill>
                <a:schemeClr val="bg1"/>
              </a:solidFill>
              <a:latin typeface="+mj-ea"/>
            </a:endParaRP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kern="100" dirty="0" err="1" smtClean="0">
                <a:solidFill>
                  <a:schemeClr val="bg1"/>
                </a:solidFill>
                <a:latin typeface="+mj-ea"/>
              </a:rPr>
              <a:t>불포함</a:t>
            </a:r>
            <a:r>
              <a:rPr lang="ko-KR" altLang="en-US" sz="1100" b="1" kern="1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1100" b="1" kern="100" dirty="0">
                <a:solidFill>
                  <a:schemeClr val="bg1"/>
                </a:solidFill>
                <a:latin typeface="+mj-ea"/>
              </a:rPr>
              <a:t>사항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: </a:t>
            </a:r>
            <a:r>
              <a:rPr lang="ko-KR" altLang="en-US" sz="1100" kern="100" dirty="0" err="1" smtClean="0">
                <a:solidFill>
                  <a:schemeClr val="bg1"/>
                </a:solidFill>
                <a:latin typeface="+mj-ea"/>
              </a:rPr>
              <a:t>가이드팁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1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인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$10 </a:t>
            </a: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b="1" kern="100" dirty="0" smtClean="0">
                <a:solidFill>
                  <a:schemeClr val="bg1"/>
                </a:solidFill>
                <a:latin typeface="+mj-ea"/>
              </a:rPr>
              <a:t>소요 시간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: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약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7~8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시간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 </a:t>
            </a: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b="1" kern="100" dirty="0" smtClean="0">
              <a:solidFill>
                <a:schemeClr val="bg1"/>
              </a:solidFill>
              <a:latin typeface="+mj-ea"/>
            </a:endParaRPr>
          </a:p>
          <a:p>
            <a:pPr marL="254000" algn="just">
              <a:lnSpc>
                <a:spcPct val="150000"/>
              </a:lnSpc>
            </a:pPr>
            <a:r>
              <a:rPr lang="en-US" altLang="ko-KR" sz="1100" b="1" kern="100" dirty="0" smtClean="0">
                <a:solidFill>
                  <a:schemeClr val="bg1"/>
                </a:solidFill>
                <a:latin typeface="+mj-ea"/>
              </a:rPr>
              <a:t>[</a:t>
            </a:r>
            <a:r>
              <a:rPr lang="ko-KR" altLang="en-US" sz="1100" b="1" kern="100" dirty="0" smtClean="0">
                <a:solidFill>
                  <a:schemeClr val="bg1"/>
                </a:solidFill>
                <a:latin typeface="+mj-ea"/>
              </a:rPr>
              <a:t>기타</a:t>
            </a:r>
            <a:r>
              <a:rPr lang="en-US" altLang="ko-KR" sz="1100" b="1" kern="100" dirty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1100" b="1" kern="100" dirty="0" smtClean="0">
                <a:solidFill>
                  <a:schemeClr val="bg1"/>
                </a:solidFill>
                <a:latin typeface="+mj-ea"/>
              </a:rPr>
              <a:t>안내 및 유의 사항</a:t>
            </a:r>
            <a:r>
              <a:rPr lang="en-US" altLang="ko-KR" sz="1100" b="1" kern="100" dirty="0" smtClean="0">
                <a:solidFill>
                  <a:schemeClr val="bg1"/>
                </a:solidFill>
                <a:latin typeface="+mj-ea"/>
              </a:rPr>
              <a:t>]</a:t>
            </a:r>
            <a:endParaRPr lang="en-US" altLang="ko-KR" sz="1100" kern="100" dirty="0" smtClean="0">
              <a:solidFill>
                <a:schemeClr val="bg1"/>
              </a:solidFill>
              <a:latin typeface="+mj-ea"/>
            </a:endParaRP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100" kern="100" dirty="0" err="1" smtClean="0">
                <a:solidFill>
                  <a:schemeClr val="bg1"/>
                </a:solidFill>
                <a:latin typeface="+mj-ea"/>
              </a:rPr>
              <a:t>마우나케아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 방문자 센터에서 고도 적응 중 몸에 이상 증상이 발견</a:t>
            </a:r>
            <a:r>
              <a:rPr lang="ko-KR" altLang="en-US" sz="1100" kern="100" dirty="0">
                <a:solidFill>
                  <a:schemeClr val="bg1"/>
                </a:solidFill>
                <a:latin typeface="+mj-ea"/>
              </a:rPr>
              <a:t>되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면 투어가 불가할 수 있습니다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.</a:t>
            </a: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만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12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세 이하 아동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,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 임산부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과거에 심장 또는 폐질환 등의 병력이 있거나 건강에 문제가 있는 분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, </a:t>
            </a:r>
          </a:p>
          <a:p>
            <a:pPr marL="254000" algn="just">
              <a:lnSpc>
                <a:spcPct val="150000"/>
              </a:lnSpc>
            </a:pPr>
            <a:r>
              <a:rPr lang="en-US" altLang="ko-KR" sz="1100" kern="1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   24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시간 이내에 스쿠버 다이빙을 하신 분은 예약이 불가능 합니다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.</a:t>
            </a: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만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13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세 이상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16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세 이하의 아동은 부모의 면책 동의서 작성 후 투어 참여가 가능합니다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.</a:t>
            </a: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고산 지대로 날씨가 많이 춥기 때문에 두툼한 옷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장갑</a:t>
            </a:r>
            <a:r>
              <a:rPr lang="en-US" altLang="ko-KR" sz="1100" kern="100" dirty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등을 지참하시기 바랍니다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.</a:t>
            </a: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현지 사정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(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교통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,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기상</a:t>
            </a:r>
            <a:r>
              <a:rPr lang="en-US" altLang="ko-KR" sz="1100" kern="100" dirty="0">
                <a:solidFill>
                  <a:schemeClr val="bg1"/>
                </a:solidFill>
                <a:latin typeface="+mj-ea"/>
              </a:rPr>
              <a:t>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등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)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에 따라 일정은 변경될 수 있으며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, 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현장에서 가이드가 안내 드립니다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.</a:t>
            </a:r>
          </a:p>
          <a:p>
            <a:pPr marL="425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성수기에는 항공료 인상으로 인해 비용이 인상될 수 있으며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, </a:t>
            </a:r>
          </a:p>
          <a:p>
            <a:pPr marL="254000" algn="just">
              <a:lnSpc>
                <a:spcPct val="150000"/>
              </a:lnSpc>
            </a:pPr>
            <a:r>
              <a:rPr lang="en-US" altLang="ko-KR" sz="1100" kern="1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  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항공 상황에 따라 이른 새벽 출발 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/ </a:t>
            </a:r>
            <a:r>
              <a:rPr lang="ko-KR" altLang="en-US" sz="1100" kern="100" dirty="0" smtClean="0">
                <a:solidFill>
                  <a:schemeClr val="bg1"/>
                </a:solidFill>
                <a:latin typeface="+mj-ea"/>
              </a:rPr>
              <a:t>늦은 저녁 리턴 항공으로 투어가 진행될 수 있습니다</a:t>
            </a:r>
            <a:r>
              <a:rPr lang="en-US" altLang="ko-KR" sz="1100" kern="100" dirty="0" smtClean="0">
                <a:solidFill>
                  <a:schemeClr val="bg1"/>
                </a:solidFill>
                <a:latin typeface="+mj-ea"/>
              </a:rPr>
              <a:t>.</a:t>
            </a:r>
          </a:p>
        </p:txBody>
      </p:sp>
      <p:sp>
        <p:nvSpPr>
          <p:cNvPr id="85" name="바닥글 개체 틀 6"/>
          <p:cNvSpPr txBox="1">
            <a:spLocks/>
          </p:cNvSpPr>
          <p:nvPr/>
        </p:nvSpPr>
        <p:spPr>
          <a:xfrm>
            <a:off x="0" y="9405260"/>
            <a:ext cx="6858000" cy="4769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235" rtl="0" eaLnBrk="1" latinLnBrk="1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7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dirty="0" err="1" smtClean="0">
                <a:solidFill>
                  <a:schemeClr val="bg1">
                    <a:lumMod val="65000"/>
                  </a:schemeClr>
                </a:solidFill>
              </a:rPr>
              <a:t>Tournet</a:t>
            </a:r>
            <a:r>
              <a:rPr lang="en-US" altLang="ko-KR" sz="1400" b="1" dirty="0" smtClean="0">
                <a:solidFill>
                  <a:schemeClr val="bg1">
                    <a:lumMod val="65000"/>
                  </a:schemeClr>
                </a:solidFill>
              </a:rPr>
              <a:t> Hawaii                                                                                                                                                   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대표전화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02-318-1117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서울특별시 중구 </a:t>
            </a:r>
            <a:r>
              <a:rPr lang="ko-KR" altLang="en-US" sz="1200" dirty="0" err="1" smtClean="0">
                <a:solidFill>
                  <a:schemeClr val="bg1">
                    <a:lumMod val="65000"/>
                  </a:schemeClr>
                </a:solidFill>
              </a:rPr>
              <a:t>다동길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46 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다동빌딩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608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호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우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) 04522</a:t>
            </a:r>
            <a:endParaRPr lang="en-US" altLang="ko-K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04526" y="1538335"/>
            <a:ext cx="6425586" cy="2031325"/>
            <a:chOff x="227763" y="1270626"/>
            <a:chExt cx="6425586" cy="2031325"/>
          </a:xfrm>
        </p:grpSpPr>
        <p:sp>
          <p:nvSpPr>
            <p:cNvPr id="2" name="직사각형 1"/>
            <p:cNvSpPr/>
            <p:nvPr/>
          </p:nvSpPr>
          <p:spPr>
            <a:xfrm>
              <a:off x="1410789" y="2151017"/>
              <a:ext cx="846928" cy="252549"/>
            </a:xfrm>
            <a:prstGeom prst="rect">
              <a:avLst/>
            </a:prstGeom>
            <a:solidFill>
              <a:srgbClr val="D8BE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2560320" y="2151017"/>
              <a:ext cx="3971109" cy="252549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04800" y="2403566"/>
              <a:ext cx="1349829" cy="278674"/>
            </a:xfrm>
            <a:prstGeom prst="rect">
              <a:avLst/>
            </a:prstGeom>
            <a:solidFill>
              <a:srgbClr val="D8BE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04800" y="2701059"/>
              <a:ext cx="6156960" cy="2946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7763" y="1270626"/>
              <a:ext cx="64255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solidFill>
                    <a:schemeClr val="bg1"/>
                  </a:solidFill>
                </a:rPr>
                <a:t>마우나케아는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 하와이 </a:t>
              </a:r>
              <a:r>
                <a:rPr lang="ko-KR" altLang="en-US" sz="1200" b="1" dirty="0" err="1" smtClean="0">
                  <a:solidFill>
                    <a:schemeClr val="bg1"/>
                  </a:solidFill>
                </a:rPr>
                <a:t>빅아일랜드의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 최고 명소로 꼽히는 곳입니다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. 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하늘과 가장 가까운 정상에서는 하와이에서 유일하게 쌓인 눈을 볼 수 있으며 세계 최대의 천문 관측대가 모여 있습니다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. 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뿐만 아니라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,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 정상에서 </a:t>
              </a:r>
              <a:r>
                <a:rPr lang="ko-KR" altLang="en-US" sz="1200" b="1" dirty="0" err="1" smtClean="0">
                  <a:solidFill>
                    <a:schemeClr val="bg1"/>
                  </a:solidFill>
                </a:rPr>
                <a:t>선셋과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 별을 보는 </a:t>
              </a:r>
              <a:r>
                <a:rPr lang="ko-KR" altLang="en-US" sz="1200" b="1" dirty="0" err="1" smtClean="0">
                  <a:solidFill>
                    <a:schemeClr val="bg1"/>
                  </a:solidFill>
                </a:rPr>
                <a:t>스타게이징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 투어가 인기 있는 곳이기도 합니다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. 2019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년부터 </a:t>
              </a:r>
              <a:r>
                <a:rPr lang="en-US" altLang="ko-KR" sz="1200" b="1" dirty="0" smtClean="0"/>
                <a:t>※ </a:t>
              </a:r>
              <a:r>
                <a:rPr lang="ko-KR" altLang="en-US" sz="1200" b="1" dirty="0" err="1" smtClean="0">
                  <a:solidFill>
                    <a:srgbClr val="DE005A"/>
                  </a:solidFill>
                </a:rPr>
                <a:t>투어넷</a:t>
              </a:r>
              <a:r>
                <a:rPr lang="ko-KR" altLang="en-US" sz="1200" b="1" dirty="0" smtClean="0">
                  <a:solidFill>
                    <a:srgbClr val="DE005A"/>
                  </a:solidFill>
                </a:rPr>
                <a:t> </a:t>
              </a:r>
              <a:r>
                <a:rPr lang="en-US" altLang="ko-KR" sz="1200" b="1" dirty="0" smtClean="0"/>
                <a:t>※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에서 </a:t>
              </a:r>
              <a:r>
                <a:rPr lang="en-US" altLang="ko-KR" sz="1200" b="1" dirty="0" smtClean="0"/>
                <a:t>※ </a:t>
              </a:r>
              <a:r>
                <a:rPr lang="ko-KR" altLang="en-US" sz="1200" b="1" dirty="0" smtClean="0">
                  <a:solidFill>
                    <a:srgbClr val="DE005A"/>
                  </a:solidFill>
                </a:rPr>
                <a:t>국내 최초 </a:t>
              </a:r>
              <a:r>
                <a:rPr lang="en-US" altLang="ko-KR" sz="1200" b="1" dirty="0" smtClean="0"/>
                <a:t>※ </a:t>
              </a:r>
              <a:r>
                <a:rPr lang="ko-KR" altLang="en-US" sz="1200" b="1" dirty="0" smtClean="0">
                  <a:solidFill>
                    <a:srgbClr val="FF0000"/>
                  </a:solidFill>
                </a:rPr>
                <a:t>한국어가 가능한 가이드 동행</a:t>
              </a:r>
              <a:r>
                <a:rPr lang="ko-KR" altLang="en-US" sz="1200" b="1" dirty="0" smtClean="0">
                  <a:solidFill>
                    <a:srgbClr val="DE005A"/>
                  </a:solidFill>
                </a:rPr>
                <a:t> </a:t>
              </a:r>
              <a:r>
                <a:rPr lang="en-US" altLang="ko-KR" sz="1200" b="1" dirty="0" smtClean="0"/>
                <a:t>※ </a:t>
              </a:r>
              <a:r>
                <a:rPr lang="ko-KR" altLang="en-US" sz="1200" b="1" dirty="0" smtClean="0">
                  <a:solidFill>
                    <a:srgbClr val="DE005A"/>
                  </a:solidFill>
                </a:rPr>
                <a:t>하는 </a:t>
              </a:r>
              <a:r>
                <a:rPr lang="ko-KR" altLang="en-US" sz="1200" b="1" dirty="0" err="1" smtClean="0">
                  <a:solidFill>
                    <a:srgbClr val="DE005A"/>
                  </a:solidFill>
                </a:rPr>
                <a:t>마우나케아</a:t>
              </a:r>
              <a:r>
                <a:rPr lang="ko-KR" altLang="en-US" sz="1200" b="1" dirty="0" smtClean="0">
                  <a:solidFill>
                    <a:srgbClr val="DE005A"/>
                  </a:solidFill>
                </a:rPr>
                <a:t> </a:t>
              </a:r>
              <a:r>
                <a:rPr lang="ko-KR" altLang="en-US" sz="1200" b="1" dirty="0" err="1" smtClean="0">
                  <a:solidFill>
                    <a:srgbClr val="DE005A"/>
                  </a:solidFill>
                </a:rPr>
                <a:t>스타게이징</a:t>
              </a:r>
              <a:r>
                <a:rPr lang="ko-KR" altLang="en-US" sz="1200" b="1" dirty="0">
                  <a:solidFill>
                    <a:srgbClr val="DE005A"/>
                  </a:solidFill>
                </a:rPr>
                <a:t> </a:t>
              </a:r>
              <a:r>
                <a:rPr lang="ko-KR" altLang="en-US" sz="1200" b="1" dirty="0" smtClean="0">
                  <a:solidFill>
                    <a:srgbClr val="DE005A"/>
                  </a:solidFill>
                </a:rPr>
                <a:t>투어 </a:t>
              </a:r>
              <a:r>
                <a:rPr lang="en-US" altLang="ko-KR" sz="1200" b="1" dirty="0" smtClean="0"/>
                <a:t>※ </a:t>
              </a:r>
              <a:r>
                <a:rPr lang="ko-KR" altLang="en-US" sz="1200" b="1" dirty="0" smtClean="0">
                  <a:solidFill>
                    <a:schemeClr val="bg1"/>
                  </a:solidFill>
                </a:rPr>
                <a:t>를 선보입니다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200" b="1" u="sng" dirty="0" smtClean="0">
                  <a:solidFill>
                    <a:srgbClr val="FFFF00"/>
                  </a:solidFill>
                </a:rPr>
                <a:t>〃</a:t>
              </a:r>
              <a:r>
                <a:rPr lang="ko-KR" altLang="en-US" sz="1200" b="1" u="sng" dirty="0" smtClean="0">
                  <a:solidFill>
                    <a:srgbClr val="FFFF00"/>
                  </a:solidFill>
                </a:rPr>
                <a:t>오직 유일하게 </a:t>
              </a:r>
              <a:r>
                <a:rPr lang="ko-KR" altLang="en-US" sz="1200" b="1" u="sng" dirty="0" err="1" smtClean="0">
                  <a:solidFill>
                    <a:srgbClr val="FFFF00"/>
                  </a:solidFill>
                </a:rPr>
                <a:t>투어넷에서만</a:t>
              </a:r>
              <a:r>
                <a:rPr lang="ko-KR" altLang="en-US" sz="1200" b="1" u="sng" dirty="0" smtClean="0">
                  <a:solidFill>
                    <a:srgbClr val="FFFF00"/>
                  </a:solidFill>
                </a:rPr>
                <a:t> </a:t>
              </a:r>
              <a:r>
                <a:rPr lang="ko-KR" altLang="en-US" sz="1200" b="1" u="sng" dirty="0">
                  <a:solidFill>
                    <a:srgbClr val="FFFF00"/>
                  </a:solidFill>
                </a:rPr>
                <a:t>예약 </a:t>
              </a:r>
              <a:r>
                <a:rPr lang="ko-KR" altLang="en-US" sz="1200" b="1" u="sng" dirty="0" smtClean="0">
                  <a:solidFill>
                    <a:srgbClr val="FFFF00"/>
                  </a:solidFill>
                </a:rPr>
                <a:t>가능한</a:t>
              </a:r>
              <a:r>
                <a:rPr lang="en-US" altLang="ko-KR" sz="1200" b="1" u="sng" dirty="0" smtClean="0">
                  <a:solidFill>
                    <a:srgbClr val="FFFF00"/>
                  </a:solidFill>
                </a:rPr>
                <a:t>〃</a:t>
              </a:r>
              <a:r>
                <a:rPr lang="en-US" altLang="ko-KR" sz="1200" b="1" dirty="0" smtClean="0">
                  <a:solidFill>
                    <a:srgbClr val="FFFF00"/>
                  </a:solidFill>
                </a:rPr>
                <a:t> </a:t>
              </a:r>
              <a:r>
                <a:rPr lang="ko-KR" altLang="en-US" sz="1200" b="1" dirty="0" err="1" smtClean="0">
                  <a:solidFill>
                    <a:srgbClr val="FFFF00"/>
                  </a:solidFill>
                </a:rPr>
                <a:t>마우나케아</a:t>
              </a:r>
              <a:r>
                <a:rPr lang="ko-KR" altLang="en-US" sz="1200" b="1" dirty="0" smtClean="0">
                  <a:solidFill>
                    <a:srgbClr val="FFFF00"/>
                  </a:solidFill>
                </a:rPr>
                <a:t> </a:t>
              </a:r>
              <a:r>
                <a:rPr lang="ko-KR" altLang="en-US" sz="1200" b="1" dirty="0" err="1" smtClean="0">
                  <a:solidFill>
                    <a:srgbClr val="FFFF00"/>
                  </a:solidFill>
                </a:rPr>
                <a:t>스타게이징</a:t>
              </a:r>
              <a:r>
                <a:rPr lang="ko-KR" altLang="en-US" sz="1200" b="1" dirty="0" smtClean="0">
                  <a:solidFill>
                    <a:srgbClr val="FFFF00"/>
                  </a:solidFill>
                </a:rPr>
                <a:t> 투어</a:t>
              </a:r>
              <a:r>
                <a:rPr lang="en-US" altLang="ko-KR" sz="1200" b="1" dirty="0" smtClean="0">
                  <a:solidFill>
                    <a:srgbClr val="FFFF00"/>
                  </a:solidFill>
                </a:rPr>
                <a:t>!</a:t>
              </a:r>
              <a:endParaRPr lang="en-US" altLang="ko-KR" sz="1200" b="1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bg1"/>
                  </a:solidFill>
                </a:rPr>
                <a:t>자연이 주는 놀라운 감동과 편안함까지 모두 갖춘 완벽한 투어를 만나보세요</a:t>
              </a:r>
              <a:r>
                <a:rPr lang="en-US" altLang="ko-KR" sz="1200" b="1" dirty="0" smtClean="0">
                  <a:solidFill>
                    <a:schemeClr val="bg1"/>
                  </a:solidFill>
                </a:rPr>
                <a:t>.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330192" y="3913877"/>
            <a:ext cx="6225789" cy="1481052"/>
            <a:chOff x="336263" y="3786825"/>
            <a:chExt cx="6225789" cy="1481052"/>
          </a:xfrm>
        </p:grpSpPr>
        <p:grpSp>
          <p:nvGrpSpPr>
            <p:cNvPr id="10" name="그룹 9"/>
            <p:cNvGrpSpPr/>
            <p:nvPr/>
          </p:nvGrpSpPr>
          <p:grpSpPr>
            <a:xfrm>
              <a:off x="336263" y="3786825"/>
              <a:ext cx="1684126" cy="1477102"/>
              <a:chOff x="522398" y="3691029"/>
              <a:chExt cx="1684126" cy="1477102"/>
            </a:xfrm>
          </p:grpSpPr>
          <p:grpSp>
            <p:nvGrpSpPr>
              <p:cNvPr id="8" name="그룹 7"/>
              <p:cNvGrpSpPr/>
              <p:nvPr/>
            </p:nvGrpSpPr>
            <p:grpSpPr>
              <a:xfrm>
                <a:off x="522398" y="3691029"/>
                <a:ext cx="1684126" cy="1477102"/>
                <a:chOff x="522398" y="3691029"/>
                <a:chExt cx="1684126" cy="1477102"/>
              </a:xfrm>
            </p:grpSpPr>
            <p:pic>
              <p:nvPicPr>
                <p:cNvPr id="11" name="그림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777" y="3691029"/>
                  <a:ext cx="1666747" cy="1113311"/>
                </a:xfrm>
                <a:prstGeom prst="rect">
                  <a:avLst/>
                </a:prstGeom>
                <a:ln w="25400">
                  <a:solidFill>
                    <a:schemeClr val="bg1"/>
                  </a:solidFill>
                </a:ln>
              </p:spPr>
            </p:pic>
            <p:sp>
              <p:nvSpPr>
                <p:cNvPr id="3" name="직사각형 2"/>
                <p:cNvSpPr/>
                <p:nvPr/>
              </p:nvSpPr>
              <p:spPr>
                <a:xfrm>
                  <a:off x="522398" y="4822783"/>
                  <a:ext cx="1684126" cy="345348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567662" y="4849932"/>
                <a:ext cx="1606490" cy="26161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/>
                  <a:t>방문객센터 </a:t>
                </a:r>
                <a:r>
                  <a:rPr lang="en-US" altLang="ko-KR" sz="1100" b="1" dirty="0" smtClean="0"/>
                  <a:t>(</a:t>
                </a:r>
                <a:r>
                  <a:rPr lang="ko-KR" altLang="en-US" sz="1100" b="1" dirty="0" smtClean="0"/>
                  <a:t>고도 적응</a:t>
                </a:r>
                <a:r>
                  <a:rPr lang="en-US" altLang="ko-KR" sz="1100" b="1" dirty="0" smtClean="0"/>
                  <a:t>)</a:t>
                </a:r>
                <a:endParaRPr lang="ko-KR" altLang="en-US" sz="1100" b="1" dirty="0"/>
              </a:p>
            </p:txBody>
          </p:sp>
        </p:grpSp>
        <p:sp>
          <p:nvSpPr>
            <p:cNvPr id="12" name="갈매기형 수장 11"/>
            <p:cNvSpPr/>
            <p:nvPr/>
          </p:nvSpPr>
          <p:spPr>
            <a:xfrm>
              <a:off x="2238637" y="4320307"/>
              <a:ext cx="198182" cy="32758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2589769" y="3786825"/>
              <a:ext cx="1701572" cy="1481052"/>
              <a:chOff x="2542907" y="3786825"/>
              <a:chExt cx="1701572" cy="1481052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320" y="3786825"/>
                <a:ext cx="1666747" cy="1118946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  <p:grpSp>
            <p:nvGrpSpPr>
              <p:cNvPr id="27" name="그룹 26"/>
              <p:cNvGrpSpPr/>
              <p:nvPr/>
            </p:nvGrpSpPr>
            <p:grpSpPr>
              <a:xfrm>
                <a:off x="2542907" y="4922529"/>
                <a:ext cx="1701572" cy="345348"/>
                <a:chOff x="522398" y="4822783"/>
                <a:chExt cx="1684126" cy="345348"/>
              </a:xfrm>
            </p:grpSpPr>
            <p:sp>
              <p:nvSpPr>
                <p:cNvPr id="31" name="직사각형 30"/>
                <p:cNvSpPr/>
                <p:nvPr/>
              </p:nvSpPr>
              <p:spPr>
                <a:xfrm>
                  <a:off x="522398" y="4822783"/>
                  <a:ext cx="1684126" cy="345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74447" y="4842261"/>
                  <a:ext cx="160649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100" b="1" dirty="0" smtClean="0"/>
                    <a:t>정상 </a:t>
                  </a:r>
                  <a:r>
                    <a:rPr lang="en-US" altLang="ko-KR" sz="1100" b="1" dirty="0" smtClean="0"/>
                    <a:t>(</a:t>
                  </a:r>
                  <a:r>
                    <a:rPr lang="ko-KR" altLang="en-US" sz="1100" b="1" dirty="0" err="1" smtClean="0"/>
                    <a:t>선셋</a:t>
                  </a:r>
                  <a:r>
                    <a:rPr lang="ko-KR" altLang="en-US" sz="1100" b="1" dirty="0" smtClean="0"/>
                    <a:t> 관광</a:t>
                  </a:r>
                  <a:r>
                    <a:rPr lang="en-US" altLang="ko-KR" sz="1100" b="1" dirty="0" smtClean="0"/>
                    <a:t>)</a:t>
                  </a:r>
                  <a:endParaRPr lang="ko-KR" altLang="en-US" sz="1100" b="1" dirty="0"/>
                </a:p>
              </p:txBody>
            </p:sp>
          </p:grpSp>
        </p:grpSp>
        <p:grpSp>
          <p:nvGrpSpPr>
            <p:cNvPr id="32" name="그룹 31"/>
            <p:cNvGrpSpPr/>
            <p:nvPr/>
          </p:nvGrpSpPr>
          <p:grpSpPr>
            <a:xfrm>
              <a:off x="4830383" y="3786825"/>
              <a:ext cx="1731669" cy="1477102"/>
              <a:chOff x="4830383" y="3786825"/>
              <a:chExt cx="1731669" cy="1477102"/>
            </a:xfrm>
          </p:grpSpPr>
          <p:grpSp>
            <p:nvGrpSpPr>
              <p:cNvPr id="35" name="그룹 34"/>
              <p:cNvGrpSpPr/>
              <p:nvPr/>
            </p:nvGrpSpPr>
            <p:grpSpPr>
              <a:xfrm>
                <a:off x="4830383" y="4918579"/>
                <a:ext cx="1731669" cy="345348"/>
                <a:chOff x="522398" y="4822783"/>
                <a:chExt cx="1685701" cy="345348"/>
              </a:xfrm>
            </p:grpSpPr>
            <p:sp>
              <p:nvSpPr>
                <p:cNvPr id="36" name="직사각형 35"/>
                <p:cNvSpPr/>
                <p:nvPr/>
              </p:nvSpPr>
              <p:spPr>
                <a:xfrm>
                  <a:off x="522398" y="4822783"/>
                  <a:ext cx="1685701" cy="3453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22398" y="4846211"/>
                  <a:ext cx="1685701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100" b="1" dirty="0" smtClean="0"/>
                    <a:t>방문객센터 </a:t>
                  </a:r>
                  <a:r>
                    <a:rPr lang="en-US" altLang="ko-KR" sz="1100" b="1" dirty="0" smtClean="0"/>
                    <a:t>(</a:t>
                  </a:r>
                  <a:r>
                    <a:rPr lang="ko-KR" altLang="en-US" sz="1100" b="1" dirty="0" err="1" smtClean="0"/>
                    <a:t>스타게이징</a:t>
                  </a:r>
                  <a:r>
                    <a:rPr lang="en-US" altLang="ko-KR" sz="1100" b="1" dirty="0" smtClean="0"/>
                    <a:t>)</a:t>
                  </a:r>
                  <a:endParaRPr lang="ko-KR" altLang="en-US" sz="1100" b="1" dirty="0"/>
                </a:p>
              </p:txBody>
            </p:sp>
          </p:grpSp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863" y="3786825"/>
                <a:ext cx="1668566" cy="1106287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</p:pic>
        </p:grpSp>
        <p:sp>
          <p:nvSpPr>
            <p:cNvPr id="40" name="갈매기형 수장 39"/>
            <p:cNvSpPr/>
            <p:nvPr/>
          </p:nvSpPr>
          <p:spPr>
            <a:xfrm>
              <a:off x="4469305" y="4320307"/>
              <a:ext cx="198182" cy="32758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2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1000" r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바닥글 개체 틀 6"/>
          <p:cNvSpPr txBox="1">
            <a:spLocks/>
          </p:cNvSpPr>
          <p:nvPr/>
        </p:nvSpPr>
        <p:spPr>
          <a:xfrm>
            <a:off x="0" y="9405260"/>
            <a:ext cx="6858000" cy="4769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235" rtl="0" eaLnBrk="1" latinLnBrk="1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7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dirty="0" err="1" smtClean="0">
                <a:solidFill>
                  <a:schemeClr val="bg1">
                    <a:lumMod val="65000"/>
                  </a:schemeClr>
                </a:solidFill>
              </a:rPr>
              <a:t>Tournet</a:t>
            </a:r>
            <a:r>
              <a:rPr lang="en-US" altLang="ko-KR" sz="1400" b="1" dirty="0" smtClean="0">
                <a:solidFill>
                  <a:schemeClr val="bg1">
                    <a:lumMod val="65000"/>
                  </a:schemeClr>
                </a:solidFill>
              </a:rPr>
              <a:t> Hawaii                                                                                                                                                   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대표전화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02-318-1117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서울특별시 중구 </a:t>
            </a:r>
            <a:r>
              <a:rPr lang="ko-KR" altLang="en-US" sz="1200" dirty="0" err="1" smtClean="0">
                <a:solidFill>
                  <a:schemeClr val="bg1">
                    <a:lumMod val="65000"/>
                  </a:schemeClr>
                </a:solidFill>
              </a:rPr>
              <a:t>다동길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46 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다동빌딩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608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호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우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) 04522</a:t>
            </a:r>
            <a:endParaRPr lang="en-US" altLang="ko-K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36883" y="529390"/>
            <a:ext cx="6204028" cy="8783052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0" y="1293358"/>
            <a:ext cx="2753727" cy="2439924"/>
          </a:xfrm>
          <a:prstGeom prst="rect">
            <a:avLst/>
          </a:prstGeom>
          <a:ln w="38100">
            <a:solidFill>
              <a:schemeClr val="bg1"/>
            </a:solidFill>
          </a:ln>
          <a:effectLst/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5" y="6665495"/>
            <a:ext cx="2755231" cy="241834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90" y="3898232"/>
            <a:ext cx="5702216" cy="260231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04" y="1293359"/>
            <a:ext cx="2768015" cy="24399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75" y="6665496"/>
            <a:ext cx="2740944" cy="241834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17" name="그룹 16"/>
          <p:cNvGrpSpPr/>
          <p:nvPr/>
        </p:nvGrpSpPr>
        <p:grpSpPr>
          <a:xfrm>
            <a:off x="556861" y="697357"/>
            <a:ext cx="5744277" cy="428034"/>
            <a:chOff x="553454" y="673768"/>
            <a:chExt cx="1383632" cy="428034"/>
          </a:xfrm>
        </p:grpSpPr>
        <p:sp>
          <p:nvSpPr>
            <p:cNvPr id="16" name="직사각형 15"/>
            <p:cNvSpPr/>
            <p:nvPr/>
          </p:nvSpPr>
          <p:spPr>
            <a:xfrm>
              <a:off x="553454" y="673768"/>
              <a:ext cx="1383632" cy="42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3454" y="718508"/>
              <a:ext cx="1383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※ </a:t>
              </a:r>
              <a:r>
                <a:rPr lang="ko-KR" altLang="en-US" sz="1400" b="1" dirty="0" err="1" smtClean="0"/>
                <a:t>마우나케아</a:t>
              </a:r>
              <a:r>
                <a:rPr lang="ko-KR" altLang="en-US" sz="1400" b="1" dirty="0" smtClean="0"/>
                <a:t> </a:t>
              </a:r>
              <a:r>
                <a:rPr lang="en-US" altLang="ko-KR" sz="1400" b="1" dirty="0" smtClean="0"/>
                <a:t>– </a:t>
              </a:r>
              <a:r>
                <a:rPr lang="ko-KR" altLang="en-US" sz="1400" b="1" dirty="0" smtClean="0"/>
                <a:t>방문객 센터 </a:t>
              </a:r>
              <a:r>
                <a:rPr lang="en-US" altLang="ko-KR" sz="1400" b="1" dirty="0" smtClean="0"/>
                <a:t>(Visitor Center) / </a:t>
              </a:r>
              <a:r>
                <a:rPr lang="ko-KR" altLang="en-US" sz="1400" b="1" dirty="0" smtClean="0"/>
                <a:t>일몰 전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1000" r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바닥글 개체 틀 6"/>
          <p:cNvSpPr txBox="1">
            <a:spLocks/>
          </p:cNvSpPr>
          <p:nvPr/>
        </p:nvSpPr>
        <p:spPr>
          <a:xfrm>
            <a:off x="0" y="9405260"/>
            <a:ext cx="6858000" cy="4769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235" rtl="0" eaLnBrk="1" latinLnBrk="1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7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1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1" dirty="0" err="1" smtClean="0">
                <a:solidFill>
                  <a:schemeClr val="bg1">
                    <a:lumMod val="65000"/>
                  </a:schemeClr>
                </a:solidFill>
              </a:rPr>
              <a:t>Tournet</a:t>
            </a:r>
            <a:r>
              <a:rPr lang="en-US" altLang="ko-KR" sz="1400" b="1" dirty="0" smtClean="0">
                <a:solidFill>
                  <a:schemeClr val="bg1">
                    <a:lumMod val="65000"/>
                  </a:schemeClr>
                </a:solidFill>
              </a:rPr>
              <a:t> Hawaii                                                                                                                                                   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대표전화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02-318-1117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서울특별시 중구 </a:t>
            </a:r>
            <a:r>
              <a:rPr lang="ko-KR" altLang="en-US" sz="1200" dirty="0" err="1" smtClean="0">
                <a:solidFill>
                  <a:schemeClr val="bg1">
                    <a:lumMod val="65000"/>
                  </a:schemeClr>
                </a:solidFill>
              </a:rPr>
              <a:t>다동길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46 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다동빌딩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608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호 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1200" dirty="0" smtClean="0">
                <a:solidFill>
                  <a:schemeClr val="bg1">
                    <a:lumMod val="65000"/>
                  </a:schemeClr>
                </a:solidFill>
              </a:rPr>
              <a:t>우</a:t>
            </a:r>
            <a:r>
              <a:rPr lang="en-US" altLang="ko-KR" sz="1200" dirty="0" smtClean="0">
                <a:solidFill>
                  <a:schemeClr val="bg1">
                    <a:lumMod val="65000"/>
                  </a:schemeClr>
                </a:solidFill>
              </a:rPr>
              <a:t>) 04522</a:t>
            </a:r>
            <a:endParaRPr lang="en-US" altLang="ko-K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36883" y="529390"/>
            <a:ext cx="6174530" cy="8783052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559117" y="697357"/>
            <a:ext cx="5744269" cy="428034"/>
            <a:chOff x="553454" y="673768"/>
            <a:chExt cx="1383631" cy="428034"/>
          </a:xfrm>
        </p:grpSpPr>
        <p:sp>
          <p:nvSpPr>
            <p:cNvPr id="16" name="직사각형 15"/>
            <p:cNvSpPr/>
            <p:nvPr/>
          </p:nvSpPr>
          <p:spPr>
            <a:xfrm>
              <a:off x="553454" y="673768"/>
              <a:ext cx="1383631" cy="42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3454" y="718508"/>
              <a:ext cx="138363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dirty="0" smtClean="0"/>
                <a:t>※ </a:t>
              </a:r>
              <a:r>
                <a:rPr lang="ko-KR" altLang="en-US" sz="1300" b="1" dirty="0" err="1" smtClean="0"/>
                <a:t>마우나케아</a:t>
              </a:r>
              <a:r>
                <a:rPr lang="ko-KR" altLang="en-US" sz="1300" b="1" dirty="0" smtClean="0"/>
                <a:t> </a:t>
              </a:r>
              <a:r>
                <a:rPr lang="en-US" altLang="ko-KR" sz="1300" b="1" dirty="0" smtClean="0"/>
                <a:t>– </a:t>
              </a:r>
              <a:r>
                <a:rPr lang="ko-KR" altLang="en-US" sz="1300" b="1" dirty="0" smtClean="0"/>
                <a:t>정상 </a:t>
              </a:r>
              <a:r>
                <a:rPr lang="en-US" altLang="ko-KR" sz="1300" b="1" dirty="0" smtClean="0"/>
                <a:t>&amp; </a:t>
              </a:r>
              <a:r>
                <a:rPr lang="ko-KR" altLang="en-US" sz="1300" b="1" dirty="0" smtClean="0"/>
                <a:t>방문객센터 </a:t>
              </a:r>
              <a:r>
                <a:rPr lang="en-US" altLang="ko-KR" sz="1300" b="1" dirty="0" smtClean="0"/>
                <a:t>(Summit &amp; Visitor Center) / </a:t>
              </a:r>
              <a:r>
                <a:rPr lang="ko-KR" altLang="en-US" sz="1300" b="1" dirty="0" smtClean="0"/>
                <a:t>일몰 후</a:t>
              </a:r>
              <a:endParaRPr lang="ko-KR" altLang="en-US" sz="1300" b="1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"/>
          <a:stretch/>
        </p:blipFill>
        <p:spPr>
          <a:xfrm>
            <a:off x="587290" y="1293358"/>
            <a:ext cx="5687925" cy="23960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0" y="3834579"/>
            <a:ext cx="1798857" cy="26023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0" y="6582108"/>
            <a:ext cx="5687925" cy="250173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3834579"/>
            <a:ext cx="1923528" cy="26023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266" y="3834578"/>
            <a:ext cx="1773949" cy="26023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43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333</Words>
  <Application>Microsoft Office PowerPoint</Application>
  <PresentationFormat>A4 용지(210x297mm)</PresentationFormat>
  <Paragraphs>28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투어넷</dc:creator>
  <cp:lastModifiedBy>use</cp:lastModifiedBy>
  <cp:revision>276</cp:revision>
  <cp:lastPrinted>2019-01-31T07:06:15Z</cp:lastPrinted>
  <dcterms:created xsi:type="dcterms:W3CDTF">2016-04-21T04:17:30Z</dcterms:created>
  <dcterms:modified xsi:type="dcterms:W3CDTF">2019-04-10T04:39:54Z</dcterms:modified>
</cp:coreProperties>
</file>