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notesMasterIdLst>
    <p:notesMasterId r:id="rId6"/>
  </p:notesMasterIdLst>
  <p:sldIdLst>
    <p:sldId id="261" r:id="rId2"/>
    <p:sldId id="260" r:id="rId3"/>
    <p:sldId id="266" r:id="rId4"/>
    <p:sldId id="264" r:id="rId5"/>
  </p:sldIdLst>
  <p:sldSz cx="6858000" cy="9906000" type="A4"/>
  <p:notesSz cx="6802438" cy="9934575"/>
  <p:defaultTextStyle>
    <a:defPPr>
      <a:defRPr lang="ko-KR"/>
    </a:defPPr>
    <a:lvl1pPr marL="0" algn="l" defTabSz="914235" rtl="0" eaLnBrk="1" latinLnBrk="1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117" algn="l" defTabSz="914235" rtl="0" eaLnBrk="1" latinLnBrk="1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235" algn="l" defTabSz="914235" rtl="0" eaLnBrk="1" latinLnBrk="1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353" algn="l" defTabSz="914235" rtl="0" eaLnBrk="1" latinLnBrk="1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470" algn="l" defTabSz="914235" rtl="0" eaLnBrk="1" latinLnBrk="1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588" algn="l" defTabSz="914235" rtl="0" eaLnBrk="1" latinLnBrk="1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705" algn="l" defTabSz="914235" rtl="0" eaLnBrk="1" latinLnBrk="1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823" algn="l" defTabSz="914235" rtl="0" eaLnBrk="1" latinLnBrk="1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6940" algn="l" defTabSz="914235" rtl="0" eaLnBrk="1" latinLnBrk="1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BEEC"/>
    <a:srgbClr val="B381D9"/>
    <a:srgbClr val="EBB3C3"/>
    <a:srgbClr val="D86A89"/>
    <a:srgbClr val="E9ADC0"/>
    <a:srgbClr val="DC7E9B"/>
    <a:srgbClr val="FFFF66"/>
    <a:srgbClr val="A80074"/>
    <a:srgbClr val="FFFF99"/>
    <a:srgbClr val="89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-3270" y="-96"/>
      </p:cViewPr>
      <p:guideLst>
        <p:guide orient="horz" pos="312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988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2863" y="0"/>
            <a:ext cx="2947987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FA7E0-7281-4B0A-BE68-E86258B1C6D6}" type="datetimeFigureOut">
              <a:rPr lang="ko-KR" altLang="en-US" smtClean="0"/>
              <a:t>2019-01-30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1241425"/>
            <a:ext cx="232092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1038" y="4781550"/>
            <a:ext cx="5441950" cy="3911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36100"/>
            <a:ext cx="2947988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2863" y="9436100"/>
            <a:ext cx="2947987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0021D-39C4-41EE-B0CE-A0797B738D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8423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0021D-39C4-41EE-B0CE-A0797B738D44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4202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58C80-4D0E-4D78-A3D6-B86D8B25A63D}" type="datetime1">
              <a:rPr lang="ko-KR" altLang="en-US" smtClean="0"/>
              <a:t>2019-01-30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Tournet Hawaii 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253B-E007-4140-85DC-D4045EEAA6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6908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74B6F-3428-4C0E-999D-F4036928A0D1}" type="datetime1">
              <a:rPr lang="ko-KR" altLang="en-US" smtClean="0"/>
              <a:t>2019-01-30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Tournet Hawaii 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253B-E007-4140-85DC-D4045EEAA6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1347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A71D-FE65-4621-8093-4D724583AFF1}" type="datetime1">
              <a:rPr lang="ko-KR" altLang="en-US" smtClean="0"/>
              <a:t>2019-01-30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Tournet Hawaii 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253B-E007-4140-85DC-D4045EEAA6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6221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BEB7-FE90-4C0E-8DE0-FB91A0A0E0A2}" type="datetime1">
              <a:rPr lang="ko-KR" altLang="en-US" smtClean="0"/>
              <a:t>2019-01-30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Tournet Hawaii 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253B-E007-4140-85DC-D4045EEAA6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346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916" y="2469622"/>
            <a:ext cx="5915025" cy="4120620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67916" y="6629225"/>
            <a:ext cx="5915025" cy="21669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9534-67C2-4AD4-A337-78028F504C56}" type="datetime1">
              <a:rPr lang="ko-KR" altLang="en-US" smtClean="0"/>
              <a:t>2019-01-30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Tournet Hawaii 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253B-E007-4140-85DC-D4045EEAA6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2932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8B88-F9D6-4472-9DCA-A33B3C87B087}" type="datetime1">
              <a:rPr lang="ko-KR" altLang="en-US" smtClean="0"/>
              <a:t>2019-01-30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Tournet Hawaii 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253B-E007-4140-85DC-D4045EEAA6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913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849FF-A07E-4319-81EB-EBE51C2CE313}" type="datetime1">
              <a:rPr lang="ko-KR" altLang="en-US" smtClean="0"/>
              <a:t>2019-01-30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Tournet Hawaii </a:t>
            </a: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253B-E007-4140-85DC-D4045EEAA6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958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6948-48B5-4158-A465-CB0777FFD140}" type="datetime1">
              <a:rPr lang="ko-KR" altLang="en-US" smtClean="0"/>
              <a:t>2019-01-30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Tournet Hawaii 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253B-E007-4140-85DC-D4045EEAA6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2843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DAF57-736D-48A3-AC32-4A54FB5536FD}" type="datetime1">
              <a:rPr lang="ko-KR" altLang="en-US" smtClean="0"/>
              <a:t>2019-01-30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Tournet Hawaii 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253B-E007-4140-85DC-D4045EEAA6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0334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DF0D9-18EE-467A-8F4E-6EDECA73ADDC}" type="datetime1">
              <a:rPr lang="ko-KR" altLang="en-US" smtClean="0"/>
              <a:t>2019-01-30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Tournet Hawaii 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253B-E007-4140-85DC-D4045EEAA6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254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8AA81-8DBF-418A-A4D1-B63376B257E4}" type="datetime1">
              <a:rPr lang="ko-KR" altLang="en-US" smtClean="0"/>
              <a:t>2019-01-30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Tournet Hawaii 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253B-E007-4140-85DC-D4045EEAA6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8879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ECDB-95B6-4828-9F48-154196D7509F}" type="datetime1">
              <a:rPr lang="ko-KR" altLang="en-US" smtClean="0"/>
              <a:t>2019-01-30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 smtClean="0"/>
              <a:t>Tournet Hawaii 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843463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4253B-E007-4140-85DC-D4045EEAA68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62867"/>
            <a:ext cx="828000" cy="37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8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sldNum="0" hdr="0" ftr="0" dt="0"/>
  <p:txStyles>
    <p:titleStyle>
      <a:lvl1pPr algn="l" defTabSz="514350" rtl="0" eaLnBrk="1" latinLnBrk="1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1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227762" y="1270626"/>
            <a:ext cx="6501767" cy="1754326"/>
            <a:chOff x="227762" y="1270626"/>
            <a:chExt cx="6501767" cy="1754326"/>
          </a:xfrm>
        </p:grpSpPr>
        <p:sp>
          <p:nvSpPr>
            <p:cNvPr id="100" name="직사각형 99"/>
            <p:cNvSpPr/>
            <p:nvPr/>
          </p:nvSpPr>
          <p:spPr>
            <a:xfrm>
              <a:off x="3123210" y="2441150"/>
              <a:ext cx="3465984" cy="22734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" name="직사각형 101"/>
            <p:cNvSpPr/>
            <p:nvPr/>
          </p:nvSpPr>
          <p:spPr>
            <a:xfrm>
              <a:off x="1273472" y="2450779"/>
              <a:ext cx="1849739" cy="21771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01" name="직사각형 100"/>
            <p:cNvSpPr/>
            <p:nvPr/>
          </p:nvSpPr>
          <p:spPr>
            <a:xfrm>
              <a:off x="305842" y="2450779"/>
              <a:ext cx="984069" cy="21771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27762" y="1270626"/>
              <a:ext cx="650176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1" dirty="0" smtClean="0"/>
                <a:t>화산 활동이 계속 되고 있는 하와이 섬</a:t>
              </a:r>
              <a:r>
                <a:rPr lang="en-US" altLang="ko-KR" sz="1200" b="1" dirty="0" smtClean="0"/>
                <a:t>(</a:t>
              </a:r>
              <a:r>
                <a:rPr lang="ko-KR" altLang="en-US" sz="1200" b="1" dirty="0" err="1" smtClean="0"/>
                <a:t>빅아일랜드</a:t>
              </a:r>
              <a:r>
                <a:rPr lang="en-US" altLang="ko-KR" sz="1200" b="1" dirty="0" smtClean="0"/>
                <a:t>)</a:t>
              </a:r>
              <a:r>
                <a:rPr lang="ko-KR" altLang="en-US" sz="1200" b="1" dirty="0" smtClean="0"/>
                <a:t>은</a:t>
              </a:r>
              <a:r>
                <a:rPr lang="en-US" altLang="ko-KR" sz="1200" b="1" dirty="0" smtClean="0"/>
                <a:t> </a:t>
              </a:r>
              <a:r>
                <a:rPr lang="ko-KR" altLang="en-US" sz="1200" b="1" dirty="0" smtClean="0"/>
                <a:t>제주도 면적의 </a:t>
              </a:r>
              <a:r>
                <a:rPr lang="en-US" altLang="ko-KR" sz="1200" b="1" dirty="0"/>
                <a:t>6</a:t>
              </a:r>
              <a:r>
                <a:rPr lang="ko-KR" altLang="en-US" sz="1200" b="1" dirty="0" smtClean="0"/>
                <a:t>배로</a:t>
              </a:r>
              <a:r>
                <a:rPr lang="en-US" altLang="ko-KR" sz="1200" b="1" dirty="0" smtClean="0"/>
                <a:t>,</a:t>
              </a:r>
              <a:r>
                <a:rPr lang="ko-KR" altLang="en-US" sz="1200" b="1" dirty="0" smtClean="0"/>
                <a:t> 하와이에서  가장 큰 섬입니다</a:t>
              </a:r>
              <a:r>
                <a:rPr lang="en-US" altLang="ko-KR" sz="1200" b="1" dirty="0" smtClean="0"/>
                <a:t>. </a:t>
              </a:r>
              <a:r>
                <a:rPr lang="ko-KR" altLang="en-US" sz="1200" b="1" dirty="0" smtClean="0"/>
                <a:t>어디에서도 볼 수 없는 </a:t>
              </a:r>
              <a:r>
                <a:rPr lang="ko-KR" altLang="en-US" sz="1200" b="1" dirty="0" smtClean="0">
                  <a:solidFill>
                    <a:srgbClr val="7030A0"/>
                  </a:solidFill>
                </a:rPr>
                <a:t>활화산의 위용</a:t>
              </a:r>
              <a:r>
                <a:rPr lang="ko-KR" altLang="en-US" sz="1200" b="1" dirty="0" smtClean="0"/>
                <a:t>과 </a:t>
              </a:r>
              <a:r>
                <a:rPr lang="ko-KR" altLang="en-US" sz="1200" b="1" dirty="0" smtClean="0">
                  <a:solidFill>
                    <a:srgbClr val="7030A0"/>
                  </a:solidFill>
                </a:rPr>
                <a:t>웅대한 자연</a:t>
              </a:r>
              <a:r>
                <a:rPr lang="ko-KR" altLang="en-US" sz="1200" b="1" dirty="0" smtClean="0"/>
                <a:t>을</a:t>
              </a:r>
              <a:r>
                <a:rPr lang="ko-KR" altLang="en-US" sz="1200" b="1" dirty="0" smtClean="0">
                  <a:solidFill>
                    <a:srgbClr val="7030A0"/>
                  </a:solidFill>
                </a:rPr>
                <a:t> </a:t>
              </a:r>
              <a:r>
                <a:rPr lang="ko-KR" altLang="en-US" sz="1200" b="1" dirty="0" smtClean="0"/>
                <a:t>느낄 수 있어 많은 관광객들의 사랑을 받고 있습니다</a:t>
              </a:r>
              <a:r>
                <a:rPr lang="en-US" altLang="ko-KR" sz="1200" b="1" dirty="0" smtClean="0"/>
                <a:t>. </a:t>
              </a:r>
              <a:r>
                <a:rPr lang="ko-KR" altLang="en-US" sz="1200" b="1" dirty="0" smtClean="0"/>
                <a:t>또한 </a:t>
              </a:r>
              <a:r>
                <a:rPr lang="ko-KR" altLang="en-US" sz="1200" b="1" dirty="0" err="1" smtClean="0">
                  <a:solidFill>
                    <a:srgbClr val="7030A0"/>
                  </a:solidFill>
                </a:rPr>
                <a:t>투어넷</a:t>
              </a:r>
              <a:r>
                <a:rPr lang="ko-KR" altLang="en-US" sz="1200" b="1" dirty="0" err="1" smtClean="0"/>
                <a:t>을</a:t>
              </a:r>
              <a:r>
                <a:rPr lang="ko-KR" altLang="en-US" sz="1200" b="1" dirty="0" smtClean="0"/>
                <a:t> 통해 </a:t>
              </a:r>
              <a:r>
                <a:rPr lang="ko-KR" altLang="en-US" sz="1200" b="1" dirty="0" smtClean="0">
                  <a:solidFill>
                    <a:srgbClr val="7030A0"/>
                  </a:solidFill>
                </a:rPr>
                <a:t>국내 최초로 한국인 가이드와 함께 하와이에서 가장 높은 산인 </a:t>
              </a:r>
              <a:r>
                <a:rPr lang="ko-KR" altLang="en-US" sz="1200" b="1" dirty="0" err="1" smtClean="0">
                  <a:solidFill>
                    <a:srgbClr val="7030A0"/>
                  </a:solidFill>
                </a:rPr>
                <a:t>마우나케아</a:t>
              </a:r>
              <a:r>
                <a:rPr lang="ko-KR" altLang="en-US" sz="1200" b="1" dirty="0" smtClean="0">
                  <a:solidFill>
                    <a:srgbClr val="7030A0"/>
                  </a:solidFill>
                </a:rPr>
                <a:t> 정상을 관광</a:t>
              </a:r>
              <a:r>
                <a:rPr lang="ko-KR" altLang="en-US" sz="1200" b="1" dirty="0" smtClean="0"/>
                <a:t>할</a:t>
              </a:r>
              <a:r>
                <a:rPr lang="ko-KR" altLang="en-US" sz="1200" b="1" dirty="0" smtClean="0">
                  <a:solidFill>
                    <a:srgbClr val="7030A0"/>
                  </a:solidFill>
                </a:rPr>
                <a:t> </a:t>
              </a:r>
              <a:r>
                <a:rPr lang="ko-KR" altLang="en-US" sz="1200" b="1" dirty="0" smtClean="0"/>
                <a:t>수 있습니다</a:t>
              </a:r>
              <a:r>
                <a:rPr lang="en-US" altLang="ko-KR" sz="1200" b="1" dirty="0" smtClean="0"/>
                <a:t>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b="1" dirty="0" smtClean="0">
                  <a:solidFill>
                    <a:srgbClr val="FF0000"/>
                  </a:solidFill>
                </a:rPr>
                <a:t>   ★ 국내 최초 ★ </a:t>
              </a:r>
              <a:r>
                <a:rPr lang="ko-KR" altLang="en-US" sz="1200" b="1" dirty="0" err="1" smtClean="0">
                  <a:solidFill>
                    <a:srgbClr val="FF0000"/>
                  </a:solidFill>
                </a:rPr>
                <a:t>투어넷만</a:t>
              </a:r>
              <a:r>
                <a:rPr lang="ko-KR" altLang="en-US" sz="1200" b="1" dirty="0" smtClean="0">
                  <a:solidFill>
                    <a:srgbClr val="FF0000"/>
                  </a:solidFill>
                </a:rPr>
                <a:t> 가지고 있는 유일한 상품 ★</a:t>
              </a:r>
              <a:r>
                <a:rPr lang="en-US" altLang="ko-KR" sz="1200" b="1" dirty="0" smtClean="0">
                  <a:solidFill>
                    <a:srgbClr val="7030A0"/>
                  </a:solidFill>
                </a:rPr>
                <a:t> </a:t>
              </a:r>
              <a:r>
                <a:rPr lang="ko-KR" altLang="en-US" sz="1200" b="1" dirty="0" err="1" smtClean="0"/>
                <a:t>빅아일랜드</a:t>
              </a:r>
              <a:r>
                <a:rPr lang="en-US" altLang="ko-KR" sz="1200" b="1" dirty="0" smtClean="0"/>
                <a:t> </a:t>
              </a:r>
              <a:r>
                <a:rPr lang="ko-KR" altLang="en-US" sz="1200" b="1" dirty="0" err="1" smtClean="0"/>
                <a:t>마우나케아</a:t>
              </a:r>
              <a:r>
                <a:rPr lang="en-US" altLang="ko-KR" sz="1200" b="1" dirty="0" smtClean="0"/>
                <a:t> </a:t>
              </a:r>
              <a:r>
                <a:rPr lang="ko-KR" altLang="en-US" sz="1200" b="1" dirty="0" smtClean="0"/>
                <a:t>투어 </a:t>
              </a:r>
              <a:r>
                <a:rPr lang="en-US" altLang="ko-KR" sz="1200" b="1" dirty="0" smtClean="0"/>
                <a:t>! </a:t>
              </a:r>
              <a:r>
                <a:rPr lang="ko-KR" altLang="en-US" sz="1200" b="1" dirty="0" smtClean="0">
                  <a:solidFill>
                    <a:srgbClr val="FF0000"/>
                  </a:solidFill>
                </a:rPr>
                <a:t>★</a:t>
              </a:r>
              <a:endParaRPr lang="en-US" altLang="ko-KR" sz="1200" b="1" dirty="0" smtClean="0"/>
            </a:p>
            <a:p>
              <a:pPr>
                <a:lnSpc>
                  <a:spcPct val="150000"/>
                </a:lnSpc>
              </a:pPr>
              <a:r>
                <a:rPr lang="ko-KR" altLang="en-US" sz="1200" b="1" dirty="0" smtClean="0"/>
                <a:t>대자연의 </a:t>
              </a:r>
              <a:r>
                <a:rPr lang="ko-KR" altLang="en-US" sz="1200" b="1" dirty="0" smtClean="0"/>
                <a:t>신비로움과 가슴 벅찬 감동을 느껴 보세요</a:t>
              </a:r>
              <a:r>
                <a:rPr lang="en-US" altLang="ko-KR" sz="1200" b="1" dirty="0" smtClean="0"/>
                <a:t>.</a:t>
              </a:r>
              <a:endParaRPr lang="ko-KR" altLang="en-US" sz="1200" b="1" dirty="0"/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227762" y="3024952"/>
            <a:ext cx="6332566" cy="3377247"/>
            <a:chOff x="269120" y="3124905"/>
            <a:chExt cx="6332566" cy="3377247"/>
          </a:xfrm>
        </p:grpSpPr>
        <p:sp>
          <p:nvSpPr>
            <p:cNvPr id="4102" name="직사각형 4101"/>
            <p:cNvSpPr/>
            <p:nvPr/>
          </p:nvSpPr>
          <p:spPr>
            <a:xfrm>
              <a:off x="269120" y="3124905"/>
              <a:ext cx="6332566" cy="3377247"/>
            </a:xfrm>
            <a:prstGeom prst="rect">
              <a:avLst/>
            </a:prstGeom>
            <a:solidFill>
              <a:srgbClr val="D8BEEC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372904" y="3280988"/>
              <a:ext cx="1220651" cy="1560697"/>
              <a:chOff x="336844" y="2867294"/>
              <a:chExt cx="1220651" cy="1560697"/>
            </a:xfrm>
          </p:grpSpPr>
          <p:sp>
            <p:nvSpPr>
              <p:cNvPr id="15" name="직사각형 14"/>
              <p:cNvSpPr/>
              <p:nvPr/>
            </p:nvSpPr>
            <p:spPr>
              <a:xfrm>
                <a:off x="336844" y="4297362"/>
                <a:ext cx="140677" cy="130629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1" name="직선 연결선 20"/>
              <p:cNvCxnSpPr>
                <a:stCxn id="15" idx="0"/>
              </p:cNvCxnSpPr>
              <p:nvPr/>
            </p:nvCxnSpPr>
            <p:spPr>
              <a:xfrm flipV="1">
                <a:off x="407183" y="3778180"/>
                <a:ext cx="0" cy="519182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10" descr="http://gallery.tournetmaui.com/_data/editor/201404/7f7679f2f0669f6359c175bea168fcb6.jpg"/>
              <p:cNvPicPr preferRelativeResize="0">
                <a:picLocks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262" y="2867294"/>
                <a:ext cx="1156233" cy="7840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직사각형 38"/>
              <p:cNvSpPr/>
              <p:nvPr/>
            </p:nvSpPr>
            <p:spPr>
              <a:xfrm flipV="1">
                <a:off x="407183" y="3667145"/>
                <a:ext cx="1140262" cy="53827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4" name="그룹 13"/>
            <p:cNvGrpSpPr/>
            <p:nvPr/>
          </p:nvGrpSpPr>
          <p:grpSpPr>
            <a:xfrm rot="10800000">
              <a:off x="4786670" y="4715058"/>
              <a:ext cx="1223972" cy="1648045"/>
              <a:chOff x="4845891" y="3196716"/>
              <a:chExt cx="1223972" cy="1648045"/>
            </a:xfrm>
          </p:grpSpPr>
          <p:grpSp>
            <p:nvGrpSpPr>
              <p:cNvPr id="4101" name="그룹 4100"/>
              <p:cNvGrpSpPr/>
              <p:nvPr/>
            </p:nvGrpSpPr>
            <p:grpSpPr>
              <a:xfrm>
                <a:off x="4845891" y="3196716"/>
                <a:ext cx="1215921" cy="1648045"/>
                <a:chOff x="4304739" y="2795766"/>
                <a:chExt cx="1215921" cy="1648045"/>
              </a:xfrm>
            </p:grpSpPr>
            <p:grpSp>
              <p:nvGrpSpPr>
                <p:cNvPr id="69" name="그룹 68"/>
                <p:cNvGrpSpPr/>
                <p:nvPr/>
              </p:nvGrpSpPr>
              <p:grpSpPr>
                <a:xfrm>
                  <a:off x="4396729" y="3695509"/>
                  <a:ext cx="1033236" cy="748302"/>
                  <a:chOff x="2886144" y="3674221"/>
                  <a:chExt cx="1033236" cy="748302"/>
                </a:xfrm>
              </p:grpSpPr>
              <p:sp>
                <p:nvSpPr>
                  <p:cNvPr id="70" name="직사각형 69"/>
                  <p:cNvSpPr/>
                  <p:nvPr/>
                </p:nvSpPr>
                <p:spPr>
                  <a:xfrm>
                    <a:off x="3342010" y="4291894"/>
                    <a:ext cx="140677" cy="130629"/>
                  </a:xfrm>
                  <a:prstGeom prst="rect">
                    <a:avLst/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cxnSp>
                <p:nvCxnSpPr>
                  <p:cNvPr id="71" name="직선 연결선 70"/>
                  <p:cNvCxnSpPr>
                    <a:stCxn id="70" idx="0"/>
                  </p:cNvCxnSpPr>
                  <p:nvPr/>
                </p:nvCxnSpPr>
                <p:spPr>
                  <a:xfrm rot="10800000" flipH="1">
                    <a:off x="3412349" y="3978294"/>
                    <a:ext cx="1" cy="313600"/>
                  </a:xfrm>
                  <a:prstGeom prst="line">
                    <a:avLst/>
                  </a:prstGeom>
                  <a:ln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4" name="TextBox 73"/>
                  <p:cNvSpPr txBox="1"/>
                  <p:nvPr/>
                </p:nvSpPr>
                <p:spPr>
                  <a:xfrm rot="10800000">
                    <a:off x="2886144" y="3674221"/>
                    <a:ext cx="1033236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ko-KR" altLang="en-US" sz="1100" b="1" dirty="0" smtClean="0">
                        <a:solidFill>
                          <a:srgbClr val="A80074"/>
                        </a:solidFill>
                      </a:rPr>
                      <a:t>화산국립공원</a:t>
                    </a:r>
                    <a:endParaRPr lang="en-US" altLang="ko-KR" sz="1100" b="1" dirty="0" smtClean="0">
                      <a:solidFill>
                        <a:srgbClr val="A80074"/>
                      </a:solidFill>
                    </a:endParaRPr>
                  </a:p>
                </p:txBody>
              </p:sp>
            </p:grpSp>
            <p:pic>
              <p:nvPicPr>
                <p:cNvPr id="75" name="Picture 2" descr="\\TOURNET_JONGNO\tournet\자료\거래처 배포 가능 사진\빅아일랜드 일일 관광 투어\빅아일랜드 일일 관광 투어_Update1015\hawaii volcanoes national park - visitor center 1.jpg"/>
                <p:cNvPicPr preferRelativeResize="0">
                  <a:picLocks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800000">
                  <a:off x="4304739" y="2795766"/>
                  <a:ext cx="1215921" cy="8307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3" name="직사각형 52"/>
              <p:cNvSpPr/>
              <p:nvPr/>
            </p:nvSpPr>
            <p:spPr>
              <a:xfrm>
                <a:off x="4853943" y="4064482"/>
                <a:ext cx="1215920" cy="45719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4098" name="그룹 4097"/>
            <p:cNvGrpSpPr/>
            <p:nvPr/>
          </p:nvGrpSpPr>
          <p:grpSpPr>
            <a:xfrm>
              <a:off x="5273315" y="3280988"/>
              <a:ext cx="1213786" cy="1558037"/>
              <a:chOff x="5223176" y="3297616"/>
              <a:chExt cx="1213786" cy="1558037"/>
            </a:xfrm>
          </p:grpSpPr>
          <p:grpSp>
            <p:nvGrpSpPr>
              <p:cNvPr id="4100" name="그룹 4099"/>
              <p:cNvGrpSpPr/>
              <p:nvPr/>
            </p:nvGrpSpPr>
            <p:grpSpPr>
              <a:xfrm rot="10800000">
                <a:off x="6296285" y="4205842"/>
                <a:ext cx="140677" cy="649811"/>
                <a:chOff x="5346227" y="4296402"/>
                <a:chExt cx="140677" cy="649811"/>
              </a:xfrm>
            </p:grpSpPr>
            <p:sp>
              <p:nvSpPr>
                <p:cNvPr id="80" name="직사각형 79"/>
                <p:cNvSpPr/>
                <p:nvPr/>
              </p:nvSpPr>
              <p:spPr>
                <a:xfrm rot="10800000">
                  <a:off x="5346227" y="4296402"/>
                  <a:ext cx="140677" cy="130629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81" name="직선 연결선 80"/>
                <p:cNvCxnSpPr>
                  <a:stCxn id="80" idx="0"/>
                </p:cNvCxnSpPr>
                <p:nvPr/>
              </p:nvCxnSpPr>
              <p:spPr>
                <a:xfrm rot="10800000" flipV="1">
                  <a:off x="5416565" y="4427031"/>
                  <a:ext cx="0" cy="519182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그룹 17"/>
              <p:cNvGrpSpPr/>
              <p:nvPr/>
            </p:nvGrpSpPr>
            <p:grpSpPr>
              <a:xfrm>
                <a:off x="5223176" y="3297616"/>
                <a:ext cx="1164263" cy="1121050"/>
                <a:chOff x="5269189" y="3149146"/>
                <a:chExt cx="1164263" cy="1121050"/>
              </a:xfrm>
            </p:grpSpPr>
            <p:sp>
              <p:nvSpPr>
                <p:cNvPr id="77" name="TextBox 76"/>
                <p:cNvSpPr txBox="1"/>
                <p:nvPr/>
              </p:nvSpPr>
              <p:spPr>
                <a:xfrm>
                  <a:off x="5617042" y="4008586"/>
                  <a:ext cx="807707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ko-KR" altLang="en-US" sz="1100" b="1" dirty="0" err="1" smtClean="0">
                      <a:solidFill>
                        <a:srgbClr val="A80074"/>
                      </a:solidFill>
                    </a:rPr>
                    <a:t>힐로</a:t>
                  </a:r>
                  <a:r>
                    <a:rPr lang="ko-KR" altLang="en-US" sz="1100" b="1" dirty="0" smtClean="0">
                      <a:solidFill>
                        <a:srgbClr val="A80074"/>
                      </a:solidFill>
                    </a:rPr>
                    <a:t> 공항</a:t>
                  </a:r>
                  <a:endParaRPr lang="ko-KR" altLang="en-US" sz="1100" b="1" dirty="0">
                    <a:solidFill>
                      <a:srgbClr val="A80074"/>
                    </a:solidFill>
                  </a:endParaRPr>
                </a:p>
              </p:txBody>
            </p:sp>
            <p:pic>
              <p:nvPicPr>
                <p:cNvPr id="4096" name="그림 409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269189" y="3149146"/>
                  <a:ext cx="1164263" cy="781253"/>
                </a:xfrm>
                <a:prstGeom prst="rect">
                  <a:avLst/>
                </a:prstGeom>
              </p:spPr>
            </p:pic>
            <p:sp>
              <p:nvSpPr>
                <p:cNvPr id="56" name="직사각형 55"/>
                <p:cNvSpPr/>
                <p:nvPr/>
              </p:nvSpPr>
              <p:spPr>
                <a:xfrm rot="10800000" flipV="1">
                  <a:off x="5277891" y="3953484"/>
                  <a:ext cx="1146858" cy="45719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20" name="그룹 19"/>
            <p:cNvGrpSpPr/>
            <p:nvPr/>
          </p:nvGrpSpPr>
          <p:grpSpPr>
            <a:xfrm>
              <a:off x="2064781" y="3280988"/>
              <a:ext cx="1259573" cy="1558037"/>
              <a:chOff x="1933314" y="3280660"/>
              <a:chExt cx="1259573" cy="1558037"/>
            </a:xfrm>
          </p:grpSpPr>
          <p:grpSp>
            <p:nvGrpSpPr>
              <p:cNvPr id="66" name="그룹 65"/>
              <p:cNvGrpSpPr/>
              <p:nvPr/>
            </p:nvGrpSpPr>
            <p:grpSpPr>
              <a:xfrm>
                <a:off x="1933314" y="4088022"/>
                <a:ext cx="1259573" cy="750675"/>
                <a:chOff x="2821992" y="3662362"/>
                <a:chExt cx="1259573" cy="750675"/>
              </a:xfrm>
            </p:grpSpPr>
            <p:sp>
              <p:nvSpPr>
                <p:cNvPr id="68" name="직사각형 67"/>
                <p:cNvSpPr/>
                <p:nvPr/>
              </p:nvSpPr>
              <p:spPr>
                <a:xfrm>
                  <a:off x="2901086" y="4282408"/>
                  <a:ext cx="140677" cy="130629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72" name="직선 연결선 71"/>
                <p:cNvCxnSpPr>
                  <a:stCxn id="68" idx="0"/>
                </p:cNvCxnSpPr>
                <p:nvPr/>
              </p:nvCxnSpPr>
              <p:spPr>
                <a:xfrm flipV="1">
                  <a:off x="2971425" y="3763226"/>
                  <a:ext cx="0" cy="519182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직사각형 72"/>
                <p:cNvSpPr/>
                <p:nvPr/>
              </p:nvSpPr>
              <p:spPr>
                <a:xfrm>
                  <a:off x="2821992" y="3662362"/>
                  <a:ext cx="1217604" cy="45719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3098039" y="3729356"/>
                  <a:ext cx="983526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ko-KR" altLang="en-US" sz="1100" b="1" dirty="0" err="1" smtClean="0">
                      <a:solidFill>
                        <a:srgbClr val="A80074"/>
                      </a:solidFill>
                    </a:rPr>
                    <a:t>마우나케아</a:t>
                  </a:r>
                  <a:endParaRPr lang="en-US" altLang="ko-KR" sz="1100" b="1" dirty="0" smtClean="0">
                    <a:solidFill>
                      <a:srgbClr val="A80074"/>
                    </a:solidFill>
                  </a:endParaRPr>
                </a:p>
                <a:p>
                  <a:pPr algn="r"/>
                  <a:r>
                    <a:rPr lang="en-US" altLang="ko-KR" sz="1100" b="1" dirty="0" smtClean="0">
                      <a:solidFill>
                        <a:srgbClr val="A80074"/>
                      </a:solidFill>
                    </a:rPr>
                    <a:t>(</a:t>
                  </a:r>
                  <a:r>
                    <a:rPr lang="ko-KR" altLang="en-US" sz="1100" b="1" dirty="0" smtClean="0">
                      <a:solidFill>
                        <a:srgbClr val="A80074"/>
                      </a:solidFill>
                    </a:rPr>
                    <a:t>방문자 센터</a:t>
                  </a:r>
                  <a:r>
                    <a:rPr lang="en-US" altLang="ko-KR" sz="1100" b="1" dirty="0" smtClean="0">
                      <a:solidFill>
                        <a:srgbClr val="A80074"/>
                      </a:solidFill>
                    </a:rPr>
                    <a:t>)</a:t>
                  </a:r>
                </a:p>
              </p:txBody>
            </p:sp>
          </p:grpSp>
          <p:pic>
            <p:nvPicPr>
              <p:cNvPr id="19" name="그림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33314" y="3280660"/>
                <a:ext cx="1217604" cy="780125"/>
              </a:xfrm>
              <a:prstGeom prst="rect">
                <a:avLst/>
              </a:prstGeom>
            </p:spPr>
          </p:pic>
        </p:grpSp>
        <p:grpSp>
          <p:nvGrpSpPr>
            <p:cNvPr id="4097" name="그룹 4096"/>
            <p:cNvGrpSpPr/>
            <p:nvPr/>
          </p:nvGrpSpPr>
          <p:grpSpPr>
            <a:xfrm>
              <a:off x="723765" y="4712521"/>
              <a:ext cx="1227247" cy="1620707"/>
              <a:chOff x="674854" y="4717256"/>
              <a:chExt cx="1227247" cy="1620707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713850" y="5225537"/>
                <a:ext cx="110413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100" b="1" dirty="0" smtClean="0">
                    <a:solidFill>
                      <a:srgbClr val="A80074"/>
                    </a:solidFill>
                  </a:rPr>
                  <a:t>코나 커피농장</a:t>
                </a:r>
                <a:endParaRPr lang="ko-KR" altLang="en-US" sz="1100" b="1" dirty="0">
                  <a:solidFill>
                    <a:srgbClr val="A80074"/>
                  </a:solidFill>
                </a:endParaRPr>
              </a:p>
            </p:txBody>
          </p:sp>
          <p:grpSp>
            <p:nvGrpSpPr>
              <p:cNvPr id="22" name="그룹 21"/>
              <p:cNvGrpSpPr/>
              <p:nvPr/>
            </p:nvGrpSpPr>
            <p:grpSpPr>
              <a:xfrm>
                <a:off x="674854" y="5476218"/>
                <a:ext cx="1227247" cy="861745"/>
                <a:chOff x="1034394" y="5471892"/>
                <a:chExt cx="1227247" cy="861745"/>
              </a:xfrm>
            </p:grpSpPr>
            <p:sp>
              <p:nvSpPr>
                <p:cNvPr id="27" name="직사각형 26"/>
                <p:cNvSpPr/>
                <p:nvPr/>
              </p:nvSpPr>
              <p:spPr>
                <a:xfrm flipV="1">
                  <a:off x="1034394" y="5471892"/>
                  <a:ext cx="1217197" cy="45719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42" name="그림 41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4394" y="5562627"/>
                  <a:ext cx="1227247" cy="771010"/>
                </a:xfrm>
                <a:prstGeom prst="rect">
                  <a:avLst/>
                </a:prstGeom>
              </p:spPr>
            </p:pic>
          </p:grpSp>
          <p:sp>
            <p:nvSpPr>
              <p:cNvPr id="83" name="직사각형 82"/>
              <p:cNvSpPr/>
              <p:nvPr/>
            </p:nvSpPr>
            <p:spPr>
              <a:xfrm rot="10800000">
                <a:off x="1198938" y="4717256"/>
                <a:ext cx="140677" cy="130629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84" name="직선 연결선 83"/>
              <p:cNvCxnSpPr>
                <a:stCxn id="83" idx="0"/>
              </p:cNvCxnSpPr>
              <p:nvPr/>
            </p:nvCxnSpPr>
            <p:spPr>
              <a:xfrm flipH="1">
                <a:off x="1265919" y="4847885"/>
                <a:ext cx="3357" cy="269903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그룹 54"/>
            <p:cNvGrpSpPr/>
            <p:nvPr/>
          </p:nvGrpSpPr>
          <p:grpSpPr>
            <a:xfrm>
              <a:off x="2748902" y="4722408"/>
              <a:ext cx="1306966" cy="1617076"/>
              <a:chOff x="2523641" y="4725240"/>
              <a:chExt cx="1306966" cy="1617076"/>
            </a:xfrm>
          </p:grpSpPr>
          <p:grpSp>
            <p:nvGrpSpPr>
              <p:cNvPr id="8" name="그룹 7"/>
              <p:cNvGrpSpPr/>
              <p:nvPr/>
            </p:nvGrpSpPr>
            <p:grpSpPr>
              <a:xfrm rot="10800000">
                <a:off x="2523641" y="5223536"/>
                <a:ext cx="1306966" cy="1118780"/>
                <a:chOff x="2541715" y="3248547"/>
                <a:chExt cx="1306966" cy="1118780"/>
              </a:xfrm>
            </p:grpSpPr>
            <p:grpSp>
              <p:nvGrpSpPr>
                <p:cNvPr id="51" name="그룹 50"/>
                <p:cNvGrpSpPr/>
                <p:nvPr/>
              </p:nvGrpSpPr>
              <p:grpSpPr>
                <a:xfrm>
                  <a:off x="2541715" y="4067669"/>
                  <a:ext cx="1306966" cy="299658"/>
                  <a:chOff x="2789037" y="3645431"/>
                  <a:chExt cx="1306966" cy="299658"/>
                </a:xfrm>
              </p:grpSpPr>
              <p:sp>
                <p:nvSpPr>
                  <p:cNvPr id="49" name="직사각형 48"/>
                  <p:cNvSpPr/>
                  <p:nvPr/>
                </p:nvSpPr>
                <p:spPr>
                  <a:xfrm>
                    <a:off x="2822225" y="3645431"/>
                    <a:ext cx="1217604" cy="45719"/>
                  </a:xfrm>
                  <a:prstGeom prst="rect">
                    <a:avLst/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 rot="10800000">
                    <a:off x="2789037" y="3683479"/>
                    <a:ext cx="1306966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ko-KR" altLang="en-US" sz="1100" b="1" dirty="0" err="1" smtClean="0">
                        <a:solidFill>
                          <a:srgbClr val="A80074"/>
                        </a:solidFill>
                      </a:rPr>
                      <a:t>마우나케아</a:t>
                    </a:r>
                    <a:r>
                      <a:rPr lang="en-US" altLang="ko-KR" sz="1100" b="1" dirty="0" smtClean="0">
                        <a:solidFill>
                          <a:srgbClr val="A80074"/>
                        </a:solidFill>
                      </a:rPr>
                      <a:t>(</a:t>
                    </a:r>
                    <a:r>
                      <a:rPr lang="ko-KR" altLang="en-US" sz="1100" b="1" dirty="0" smtClean="0">
                        <a:solidFill>
                          <a:srgbClr val="A80074"/>
                        </a:solidFill>
                      </a:rPr>
                      <a:t>정상</a:t>
                    </a:r>
                    <a:r>
                      <a:rPr lang="en-US" altLang="ko-KR" sz="1100" b="1" dirty="0" smtClean="0">
                        <a:solidFill>
                          <a:srgbClr val="A80074"/>
                        </a:solidFill>
                      </a:rPr>
                      <a:t>)</a:t>
                    </a:r>
                  </a:p>
                </p:txBody>
              </p:sp>
            </p:grpSp>
            <p:pic>
              <p:nvPicPr>
                <p:cNvPr id="6" name="그림 5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10800000">
                  <a:off x="2566668" y="3248547"/>
                  <a:ext cx="1234076" cy="783522"/>
                </a:xfrm>
                <a:prstGeom prst="rect">
                  <a:avLst/>
                </a:prstGeom>
              </p:spPr>
            </p:pic>
          </p:grpSp>
          <p:sp>
            <p:nvSpPr>
              <p:cNvPr id="92" name="직사각형 91"/>
              <p:cNvSpPr/>
              <p:nvPr/>
            </p:nvSpPr>
            <p:spPr>
              <a:xfrm rot="10800000">
                <a:off x="3112708" y="4725240"/>
                <a:ext cx="140677" cy="130629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93" name="직선 연결선 92"/>
              <p:cNvCxnSpPr>
                <a:stCxn id="92" idx="0"/>
              </p:cNvCxnSpPr>
              <p:nvPr/>
            </p:nvCxnSpPr>
            <p:spPr>
              <a:xfrm flipH="1">
                <a:off x="3179689" y="4855869"/>
                <a:ext cx="3357" cy="269903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80713" y="3286641"/>
              <a:ext cx="1213373" cy="775600"/>
            </a:xfrm>
            <a:prstGeom prst="rect">
              <a:avLst/>
            </a:prstGeom>
          </p:spPr>
        </p:pic>
      </p:grpSp>
      <p:grpSp>
        <p:nvGrpSpPr>
          <p:cNvPr id="2" name="그룹 1"/>
          <p:cNvGrpSpPr/>
          <p:nvPr/>
        </p:nvGrpSpPr>
        <p:grpSpPr>
          <a:xfrm>
            <a:off x="-9035" y="491939"/>
            <a:ext cx="6877050" cy="108136"/>
            <a:chOff x="-9035" y="1901639"/>
            <a:chExt cx="6877050" cy="108136"/>
          </a:xfrm>
        </p:grpSpPr>
        <p:sp>
          <p:nvSpPr>
            <p:cNvPr id="3" name="직사각형 2"/>
            <p:cNvSpPr/>
            <p:nvPr/>
          </p:nvSpPr>
          <p:spPr>
            <a:xfrm>
              <a:off x="-9035" y="1901639"/>
              <a:ext cx="3438000" cy="108136"/>
            </a:xfrm>
            <a:prstGeom prst="rect">
              <a:avLst/>
            </a:prstGeom>
            <a:solidFill>
              <a:srgbClr val="0054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3430015" y="1901639"/>
              <a:ext cx="3438000" cy="108136"/>
            </a:xfrm>
            <a:prstGeom prst="rect">
              <a:avLst/>
            </a:prstGeom>
            <a:solidFill>
              <a:srgbClr val="D86A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05842" y="766498"/>
            <a:ext cx="6283352" cy="46166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“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빅아일랜드</a:t>
            </a:r>
            <a:r>
              <a:rPr lang="en-US" altLang="ko-KR" sz="2400" b="1" dirty="0">
                <a:solidFill>
                  <a:schemeClr val="bg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마우나케아</a:t>
            </a:r>
            <a:r>
              <a:rPr lang="ko-KR" altLang="en-US" sz="2400" b="1" dirty="0" smtClean="0">
                <a:solidFill>
                  <a:schemeClr val="bg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투어</a:t>
            </a:r>
            <a:r>
              <a:rPr lang="en-US" altLang="ko-KR" sz="2400" b="1" dirty="0" smtClean="0">
                <a:solidFill>
                  <a:schemeClr val="bg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”</a:t>
            </a:r>
            <a:endParaRPr lang="en-US" altLang="ko-KR" sz="1600" b="1" dirty="0">
              <a:solidFill>
                <a:schemeClr val="bg1"/>
              </a:solidFill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8219" y="6378653"/>
            <a:ext cx="6761492" cy="316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5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kern="100" dirty="0" smtClean="0">
                <a:latin typeface="+mj-ea"/>
              </a:rPr>
              <a:t>포함 </a:t>
            </a:r>
            <a:r>
              <a:rPr lang="ko-KR" altLang="en-US" sz="1000" b="1" kern="100" dirty="0">
                <a:latin typeface="+mj-ea"/>
              </a:rPr>
              <a:t>사항 </a:t>
            </a:r>
            <a:r>
              <a:rPr lang="en-US" altLang="ko-KR" sz="1000" kern="100" dirty="0">
                <a:latin typeface="+mj-ea"/>
              </a:rPr>
              <a:t>: </a:t>
            </a:r>
            <a:r>
              <a:rPr lang="ko-KR" altLang="en-US" sz="1000" kern="100" dirty="0" smtClean="0">
                <a:latin typeface="+mj-ea"/>
              </a:rPr>
              <a:t>와이키키 </a:t>
            </a:r>
            <a:r>
              <a:rPr lang="ko-KR" altLang="en-US" sz="1000" kern="100" dirty="0" err="1" smtClean="0">
                <a:latin typeface="+mj-ea"/>
              </a:rPr>
              <a:t>호텔가</a:t>
            </a:r>
            <a:r>
              <a:rPr lang="ko-KR" altLang="en-US" sz="1000" kern="100" dirty="0" smtClean="0">
                <a:latin typeface="+mj-ea"/>
              </a:rPr>
              <a:t> </a:t>
            </a:r>
            <a:r>
              <a:rPr lang="en-US" altLang="ko-KR" sz="1000" kern="100" dirty="0" smtClean="0">
                <a:latin typeface="+mj-ea"/>
              </a:rPr>
              <a:t>– </a:t>
            </a:r>
            <a:r>
              <a:rPr lang="ko-KR" altLang="en-US" sz="1000" kern="100" dirty="0" smtClean="0">
                <a:latin typeface="+mj-ea"/>
              </a:rPr>
              <a:t>호놀룰루 공항 픽업 서비스</a:t>
            </a:r>
            <a:r>
              <a:rPr lang="en-US" altLang="ko-KR" sz="1000" kern="100" dirty="0" smtClean="0">
                <a:latin typeface="+mj-ea"/>
              </a:rPr>
              <a:t>, </a:t>
            </a:r>
            <a:r>
              <a:rPr lang="ko-KR" altLang="en-US" sz="1000" kern="100" dirty="0" smtClean="0">
                <a:latin typeface="+mj-ea"/>
              </a:rPr>
              <a:t>한국인 가이드</a:t>
            </a:r>
            <a:r>
              <a:rPr lang="en-US" altLang="ko-KR" sz="1000" kern="100" dirty="0" smtClean="0">
                <a:latin typeface="+mj-ea"/>
              </a:rPr>
              <a:t>, </a:t>
            </a:r>
            <a:r>
              <a:rPr lang="ko-KR" altLang="en-US" sz="1000" kern="100" dirty="0" smtClean="0">
                <a:latin typeface="+mj-ea"/>
              </a:rPr>
              <a:t>중식</a:t>
            </a:r>
            <a:r>
              <a:rPr lang="en-US" altLang="ko-KR" sz="1000" kern="100" dirty="0" smtClean="0">
                <a:latin typeface="+mj-ea"/>
              </a:rPr>
              <a:t>(</a:t>
            </a:r>
            <a:r>
              <a:rPr lang="ko-KR" altLang="en-US" sz="1000" kern="100" dirty="0" smtClean="0">
                <a:latin typeface="+mj-ea"/>
              </a:rPr>
              <a:t>도시락</a:t>
            </a:r>
            <a:r>
              <a:rPr lang="en-US" altLang="ko-KR" sz="1000" kern="100" dirty="0" smtClean="0">
                <a:latin typeface="+mj-ea"/>
              </a:rPr>
              <a:t>, </a:t>
            </a:r>
            <a:r>
              <a:rPr lang="ko-KR" altLang="en-US" sz="1000" kern="100" dirty="0" smtClean="0">
                <a:latin typeface="+mj-ea"/>
              </a:rPr>
              <a:t>생수</a:t>
            </a:r>
            <a:r>
              <a:rPr lang="en-US" altLang="ko-KR" sz="1000" kern="100" dirty="0" smtClean="0">
                <a:latin typeface="+mj-ea"/>
              </a:rPr>
              <a:t>), </a:t>
            </a:r>
          </a:p>
          <a:p>
            <a:pPr marL="254000" algn="just">
              <a:lnSpc>
                <a:spcPct val="150000"/>
              </a:lnSpc>
            </a:pPr>
            <a:r>
              <a:rPr lang="en-US" altLang="ko-KR" sz="1000" kern="100" dirty="0" smtClean="0">
                <a:latin typeface="+mj-ea"/>
              </a:rPr>
              <a:t>                   </a:t>
            </a:r>
            <a:r>
              <a:rPr lang="ko-KR" altLang="en-US" sz="1000" kern="100" dirty="0" smtClean="0">
                <a:latin typeface="+mj-ea"/>
              </a:rPr>
              <a:t>방한복 대여</a:t>
            </a:r>
            <a:r>
              <a:rPr lang="en-US" altLang="ko-KR" sz="1000" kern="100" dirty="0" smtClean="0">
                <a:latin typeface="+mj-ea"/>
              </a:rPr>
              <a:t>, </a:t>
            </a:r>
            <a:r>
              <a:rPr lang="ko-KR" altLang="en-US" sz="1000" kern="100" dirty="0" err="1" smtClean="0">
                <a:latin typeface="+mj-ea"/>
              </a:rPr>
              <a:t>오아후</a:t>
            </a:r>
            <a:r>
              <a:rPr lang="en-US" altLang="ko-KR" sz="1000" kern="100" dirty="0" smtClean="0">
                <a:latin typeface="+mj-ea"/>
              </a:rPr>
              <a:t>-</a:t>
            </a:r>
            <a:r>
              <a:rPr lang="ko-KR" altLang="en-US" sz="1000" kern="100" dirty="0" err="1" smtClean="0">
                <a:latin typeface="+mj-ea"/>
              </a:rPr>
              <a:t>빅아일랜드</a:t>
            </a:r>
            <a:r>
              <a:rPr lang="ko-KR" altLang="en-US" sz="1000" kern="100" dirty="0" smtClean="0">
                <a:latin typeface="+mj-ea"/>
              </a:rPr>
              <a:t> 왕복 항공권</a:t>
            </a:r>
            <a:endParaRPr lang="en-US" altLang="ko-KR" sz="1000" kern="100" dirty="0">
              <a:solidFill>
                <a:srgbClr val="FF0000"/>
              </a:solidFill>
              <a:latin typeface="+mj-ea"/>
            </a:endParaRPr>
          </a:p>
          <a:p>
            <a:pPr marL="425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000" b="1" kern="100" dirty="0" err="1" smtClean="0">
                <a:latin typeface="+mj-ea"/>
              </a:rPr>
              <a:t>불포함</a:t>
            </a:r>
            <a:r>
              <a:rPr lang="ko-KR" altLang="en-US" sz="1000" b="1" kern="100" dirty="0" smtClean="0">
                <a:latin typeface="+mj-ea"/>
              </a:rPr>
              <a:t> </a:t>
            </a:r>
            <a:r>
              <a:rPr lang="ko-KR" altLang="en-US" sz="1000" b="1" kern="100" dirty="0">
                <a:latin typeface="+mj-ea"/>
              </a:rPr>
              <a:t>사항 </a:t>
            </a:r>
            <a:r>
              <a:rPr lang="en-US" altLang="ko-KR" sz="1000" kern="100" dirty="0" smtClean="0">
                <a:latin typeface="+mj-ea"/>
              </a:rPr>
              <a:t>: </a:t>
            </a:r>
            <a:r>
              <a:rPr lang="ko-KR" altLang="en-US" sz="1000" kern="100" dirty="0" smtClean="0">
                <a:latin typeface="+mj-ea"/>
              </a:rPr>
              <a:t>가이드 팁 </a:t>
            </a:r>
            <a:r>
              <a:rPr lang="en-US" altLang="ko-KR" sz="1000" kern="100" dirty="0" smtClean="0">
                <a:latin typeface="+mj-ea"/>
              </a:rPr>
              <a:t>$10</a:t>
            </a:r>
          </a:p>
          <a:p>
            <a:pPr marL="425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100" b="1" kern="100" dirty="0" smtClean="0">
              <a:solidFill>
                <a:srgbClr val="7030A0"/>
              </a:solidFill>
              <a:latin typeface="+mj-ea"/>
            </a:endParaRPr>
          </a:p>
          <a:p>
            <a:pPr marL="254000" algn="just">
              <a:lnSpc>
                <a:spcPct val="150000"/>
              </a:lnSpc>
            </a:pPr>
            <a:r>
              <a:rPr lang="en-US" altLang="ko-KR" sz="1100" b="1" kern="100" dirty="0" smtClean="0">
                <a:solidFill>
                  <a:srgbClr val="7030A0"/>
                </a:solidFill>
                <a:latin typeface="+mj-ea"/>
              </a:rPr>
              <a:t>[</a:t>
            </a:r>
            <a:r>
              <a:rPr lang="ko-KR" altLang="en-US" sz="1100" b="1" kern="100" dirty="0" smtClean="0">
                <a:solidFill>
                  <a:srgbClr val="7030A0"/>
                </a:solidFill>
                <a:latin typeface="+mj-ea"/>
              </a:rPr>
              <a:t>기타</a:t>
            </a:r>
            <a:r>
              <a:rPr lang="en-US" altLang="ko-KR" sz="1100" b="1" kern="100" dirty="0">
                <a:solidFill>
                  <a:srgbClr val="7030A0"/>
                </a:solidFill>
                <a:latin typeface="+mj-ea"/>
              </a:rPr>
              <a:t> </a:t>
            </a:r>
            <a:r>
              <a:rPr lang="ko-KR" altLang="en-US" sz="1100" b="1" kern="100" dirty="0" smtClean="0">
                <a:solidFill>
                  <a:srgbClr val="7030A0"/>
                </a:solidFill>
                <a:latin typeface="+mj-ea"/>
              </a:rPr>
              <a:t>안내 및 주의 사항</a:t>
            </a:r>
            <a:r>
              <a:rPr lang="en-US" altLang="ko-KR" sz="1100" b="1" kern="100" dirty="0" smtClean="0">
                <a:solidFill>
                  <a:srgbClr val="7030A0"/>
                </a:solidFill>
                <a:latin typeface="+mj-ea"/>
              </a:rPr>
              <a:t>]</a:t>
            </a:r>
            <a:endParaRPr lang="en-US" altLang="ko-KR" sz="1000" kern="100" dirty="0" smtClean="0">
              <a:latin typeface="+mj-ea"/>
            </a:endParaRPr>
          </a:p>
          <a:p>
            <a:pPr marL="425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000" kern="100" dirty="0">
                <a:latin typeface="+mj-ea"/>
              </a:rPr>
              <a:t>매주 화</a:t>
            </a:r>
            <a:r>
              <a:rPr lang="en-US" altLang="ko-KR" sz="1000" kern="100" dirty="0">
                <a:latin typeface="+mj-ea"/>
              </a:rPr>
              <a:t>, </a:t>
            </a:r>
            <a:r>
              <a:rPr lang="ko-KR" altLang="en-US" sz="1000" kern="100" dirty="0">
                <a:latin typeface="+mj-ea"/>
              </a:rPr>
              <a:t>수</a:t>
            </a:r>
            <a:r>
              <a:rPr lang="en-US" altLang="ko-KR" sz="1000" kern="100" dirty="0">
                <a:latin typeface="+mj-ea"/>
              </a:rPr>
              <a:t>, </a:t>
            </a:r>
            <a:r>
              <a:rPr lang="ko-KR" altLang="en-US" sz="1000" kern="100" dirty="0">
                <a:latin typeface="+mj-ea"/>
              </a:rPr>
              <a:t>금</a:t>
            </a:r>
            <a:r>
              <a:rPr lang="en-US" altLang="ko-KR" sz="1000" kern="100" dirty="0">
                <a:latin typeface="+mj-ea"/>
              </a:rPr>
              <a:t>, </a:t>
            </a:r>
            <a:r>
              <a:rPr lang="ko-KR" altLang="en-US" sz="1000" kern="100" dirty="0">
                <a:latin typeface="+mj-ea"/>
              </a:rPr>
              <a:t>토</a:t>
            </a:r>
            <a:r>
              <a:rPr lang="en-US" altLang="ko-KR" sz="1000" kern="100" dirty="0">
                <a:latin typeface="+mj-ea"/>
              </a:rPr>
              <a:t>, </a:t>
            </a:r>
            <a:r>
              <a:rPr lang="ko-KR" altLang="en-US" sz="1000" kern="100" dirty="0" smtClean="0">
                <a:latin typeface="+mj-ea"/>
              </a:rPr>
              <a:t>일요일에 </a:t>
            </a:r>
            <a:r>
              <a:rPr lang="ko-KR" altLang="en-US" sz="1000" kern="100" dirty="0">
                <a:latin typeface="+mj-ea"/>
              </a:rPr>
              <a:t>예약 </a:t>
            </a:r>
            <a:r>
              <a:rPr lang="ko-KR" altLang="en-US" sz="1000" kern="100" dirty="0" smtClean="0">
                <a:latin typeface="+mj-ea"/>
              </a:rPr>
              <a:t>가능합니다</a:t>
            </a:r>
            <a:r>
              <a:rPr lang="en-US" altLang="ko-KR" sz="1000" kern="100" dirty="0" smtClean="0">
                <a:latin typeface="+mj-ea"/>
              </a:rPr>
              <a:t>.</a:t>
            </a:r>
          </a:p>
          <a:p>
            <a:pPr marL="425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000" kern="100" dirty="0" err="1" smtClean="0">
                <a:latin typeface="+mj-ea"/>
              </a:rPr>
              <a:t>마우나케아</a:t>
            </a:r>
            <a:r>
              <a:rPr lang="ko-KR" altLang="en-US" sz="1000" kern="100" dirty="0" smtClean="0">
                <a:latin typeface="+mj-ea"/>
              </a:rPr>
              <a:t> 방문자 센터에서 고도 적응 중 몸에 이상 증상이 발견</a:t>
            </a:r>
            <a:r>
              <a:rPr lang="ko-KR" altLang="en-US" sz="1000" kern="100" dirty="0">
                <a:latin typeface="+mj-ea"/>
              </a:rPr>
              <a:t>되</a:t>
            </a:r>
            <a:r>
              <a:rPr lang="ko-KR" altLang="en-US" sz="1000" kern="100" dirty="0" smtClean="0">
                <a:latin typeface="+mj-ea"/>
              </a:rPr>
              <a:t>면 투어가 불가능할 수 있습니다</a:t>
            </a:r>
            <a:r>
              <a:rPr lang="en-US" altLang="ko-KR" sz="1000" kern="100" dirty="0" smtClean="0">
                <a:latin typeface="+mj-ea"/>
              </a:rPr>
              <a:t>.</a:t>
            </a:r>
          </a:p>
          <a:p>
            <a:pPr marL="425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000" kern="100" dirty="0" smtClean="0">
                <a:latin typeface="+mj-ea"/>
              </a:rPr>
              <a:t>만 </a:t>
            </a:r>
            <a:r>
              <a:rPr lang="en-US" altLang="ko-KR" sz="1000" kern="100" dirty="0" smtClean="0">
                <a:latin typeface="+mj-ea"/>
              </a:rPr>
              <a:t>12</a:t>
            </a:r>
            <a:r>
              <a:rPr lang="ko-KR" altLang="en-US" sz="1000" kern="100" dirty="0" smtClean="0">
                <a:latin typeface="+mj-ea"/>
              </a:rPr>
              <a:t>세 이하 아동</a:t>
            </a:r>
            <a:r>
              <a:rPr lang="en-US" altLang="ko-KR" sz="1000" kern="100" dirty="0" smtClean="0">
                <a:latin typeface="+mj-ea"/>
              </a:rPr>
              <a:t>,</a:t>
            </a:r>
            <a:r>
              <a:rPr lang="ko-KR" altLang="en-US" sz="1000" kern="100" dirty="0" smtClean="0">
                <a:latin typeface="+mj-ea"/>
              </a:rPr>
              <a:t> 임산부</a:t>
            </a:r>
            <a:r>
              <a:rPr lang="en-US" altLang="ko-KR" sz="1000" kern="100" dirty="0" smtClean="0">
                <a:latin typeface="+mj-ea"/>
              </a:rPr>
              <a:t>, </a:t>
            </a:r>
            <a:r>
              <a:rPr lang="ko-KR" altLang="en-US" sz="1000" kern="100" dirty="0" smtClean="0">
                <a:latin typeface="+mj-ea"/>
              </a:rPr>
              <a:t>과거에 심장 또는 폐질환 등의 병력이 있거나 건강에 문제가 있는 분</a:t>
            </a:r>
            <a:r>
              <a:rPr lang="en-US" altLang="ko-KR" sz="1000" kern="100" dirty="0" smtClean="0">
                <a:latin typeface="+mj-ea"/>
              </a:rPr>
              <a:t>, </a:t>
            </a:r>
          </a:p>
          <a:p>
            <a:pPr marL="254000" algn="just">
              <a:lnSpc>
                <a:spcPct val="150000"/>
              </a:lnSpc>
            </a:pPr>
            <a:r>
              <a:rPr lang="en-US" altLang="ko-KR" sz="1000" kern="100" dirty="0">
                <a:latin typeface="+mj-ea"/>
              </a:rPr>
              <a:t> </a:t>
            </a:r>
            <a:r>
              <a:rPr lang="en-US" altLang="ko-KR" sz="1000" kern="100" dirty="0" smtClean="0">
                <a:latin typeface="+mj-ea"/>
              </a:rPr>
              <a:t>   24</a:t>
            </a:r>
            <a:r>
              <a:rPr lang="ko-KR" altLang="en-US" sz="1000" kern="100" dirty="0" smtClean="0">
                <a:latin typeface="+mj-ea"/>
              </a:rPr>
              <a:t>시간 이내에 스쿠버 다이빙을 하신 분은 예약이 불가능 합니다</a:t>
            </a:r>
            <a:r>
              <a:rPr lang="en-US" altLang="ko-KR" sz="1000" kern="100" dirty="0" smtClean="0">
                <a:latin typeface="+mj-ea"/>
              </a:rPr>
              <a:t>.</a:t>
            </a:r>
          </a:p>
          <a:p>
            <a:pPr marL="425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000" kern="100" dirty="0" smtClean="0">
                <a:latin typeface="+mj-ea"/>
              </a:rPr>
              <a:t>만 </a:t>
            </a:r>
            <a:r>
              <a:rPr lang="en-US" altLang="ko-KR" sz="1000" kern="100" dirty="0" smtClean="0">
                <a:latin typeface="+mj-ea"/>
              </a:rPr>
              <a:t>13</a:t>
            </a:r>
            <a:r>
              <a:rPr lang="ko-KR" altLang="en-US" sz="1000" kern="100" dirty="0" smtClean="0">
                <a:latin typeface="+mj-ea"/>
              </a:rPr>
              <a:t>세 이상 </a:t>
            </a:r>
            <a:r>
              <a:rPr lang="en-US" altLang="ko-KR" sz="1000" kern="100" dirty="0" smtClean="0">
                <a:latin typeface="+mj-ea"/>
              </a:rPr>
              <a:t>16</a:t>
            </a:r>
            <a:r>
              <a:rPr lang="ko-KR" altLang="en-US" sz="1000" kern="100" dirty="0" smtClean="0">
                <a:latin typeface="+mj-ea"/>
              </a:rPr>
              <a:t>세 이하의 아동은 부모의 면책 동의서 작성 후 투어 참여가 가능합니다</a:t>
            </a:r>
            <a:r>
              <a:rPr lang="en-US" altLang="ko-KR" sz="1000" kern="100" dirty="0" smtClean="0">
                <a:latin typeface="+mj-ea"/>
              </a:rPr>
              <a:t>.</a:t>
            </a:r>
          </a:p>
          <a:p>
            <a:pPr marL="425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000" kern="100" dirty="0" smtClean="0">
                <a:latin typeface="+mj-ea"/>
              </a:rPr>
              <a:t>고산 지대로 날씨가 많이 춥기 때문에 두툼한 옷</a:t>
            </a:r>
            <a:r>
              <a:rPr lang="en-US" altLang="ko-KR" sz="1000" kern="100" dirty="0" smtClean="0">
                <a:latin typeface="+mj-ea"/>
              </a:rPr>
              <a:t>, </a:t>
            </a:r>
            <a:r>
              <a:rPr lang="ko-KR" altLang="en-US" sz="1000" kern="100" dirty="0" smtClean="0">
                <a:latin typeface="+mj-ea"/>
              </a:rPr>
              <a:t>장갑 등을 지참하시기 바랍니다</a:t>
            </a:r>
            <a:r>
              <a:rPr lang="en-US" altLang="ko-KR" sz="1000" kern="100" dirty="0" smtClean="0">
                <a:latin typeface="+mj-ea"/>
              </a:rPr>
              <a:t>.</a:t>
            </a:r>
          </a:p>
          <a:p>
            <a:pPr marL="425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000" kern="100" dirty="0" smtClean="0">
                <a:latin typeface="+mj-ea"/>
              </a:rPr>
              <a:t>현지 사정</a:t>
            </a:r>
            <a:r>
              <a:rPr lang="en-US" altLang="ko-KR" sz="1000" kern="100" dirty="0" smtClean="0">
                <a:latin typeface="+mj-ea"/>
              </a:rPr>
              <a:t>(</a:t>
            </a:r>
            <a:r>
              <a:rPr lang="ko-KR" altLang="en-US" sz="1000" kern="100" dirty="0" smtClean="0">
                <a:latin typeface="+mj-ea"/>
              </a:rPr>
              <a:t>교통</a:t>
            </a:r>
            <a:r>
              <a:rPr lang="en-US" altLang="ko-KR" sz="1000" kern="100" dirty="0" smtClean="0">
                <a:latin typeface="+mj-ea"/>
              </a:rPr>
              <a:t>, </a:t>
            </a:r>
            <a:r>
              <a:rPr lang="ko-KR" altLang="en-US" sz="1000" kern="100" dirty="0" smtClean="0">
                <a:latin typeface="+mj-ea"/>
              </a:rPr>
              <a:t>기상</a:t>
            </a:r>
            <a:r>
              <a:rPr lang="en-US" altLang="ko-KR" sz="1000" kern="100" dirty="0">
                <a:latin typeface="+mj-ea"/>
              </a:rPr>
              <a:t> </a:t>
            </a:r>
            <a:r>
              <a:rPr lang="ko-KR" altLang="en-US" sz="1000" kern="100" dirty="0" smtClean="0">
                <a:latin typeface="+mj-ea"/>
              </a:rPr>
              <a:t>등</a:t>
            </a:r>
            <a:r>
              <a:rPr lang="en-US" altLang="ko-KR" sz="1000" kern="100" dirty="0" smtClean="0">
                <a:latin typeface="+mj-ea"/>
              </a:rPr>
              <a:t>)</a:t>
            </a:r>
            <a:r>
              <a:rPr lang="ko-KR" altLang="en-US" sz="1000" kern="100" dirty="0" smtClean="0">
                <a:latin typeface="+mj-ea"/>
              </a:rPr>
              <a:t>에 따라 일정은 변경될 수 있으며</a:t>
            </a:r>
            <a:r>
              <a:rPr lang="en-US" altLang="ko-KR" sz="1000" kern="100" dirty="0" smtClean="0">
                <a:latin typeface="+mj-ea"/>
              </a:rPr>
              <a:t>,  </a:t>
            </a:r>
            <a:r>
              <a:rPr lang="ko-KR" altLang="en-US" sz="1000" kern="100" dirty="0" smtClean="0">
                <a:latin typeface="+mj-ea"/>
              </a:rPr>
              <a:t>현장에서 가이드가 안내 드립니다</a:t>
            </a:r>
            <a:r>
              <a:rPr lang="en-US" altLang="ko-KR" sz="1000" kern="100" dirty="0" smtClean="0">
                <a:latin typeface="+mj-ea"/>
              </a:rPr>
              <a:t>.</a:t>
            </a:r>
          </a:p>
          <a:p>
            <a:pPr marL="425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000" kern="100" dirty="0" smtClean="0">
                <a:latin typeface="+mj-ea"/>
              </a:rPr>
              <a:t>성수기에는 항공료 인상으로 인해 비용이 인상될 수 있으며</a:t>
            </a:r>
            <a:r>
              <a:rPr lang="en-US" altLang="ko-KR" sz="1000" kern="100" dirty="0" smtClean="0">
                <a:latin typeface="+mj-ea"/>
              </a:rPr>
              <a:t>, </a:t>
            </a:r>
          </a:p>
          <a:p>
            <a:pPr marL="254000" algn="just">
              <a:lnSpc>
                <a:spcPct val="150000"/>
              </a:lnSpc>
            </a:pPr>
            <a:r>
              <a:rPr lang="en-US" altLang="ko-KR" sz="1000" kern="100" dirty="0">
                <a:latin typeface="+mj-ea"/>
              </a:rPr>
              <a:t> </a:t>
            </a:r>
            <a:r>
              <a:rPr lang="en-US" altLang="ko-KR" sz="1000" kern="100" dirty="0" smtClean="0">
                <a:latin typeface="+mj-ea"/>
              </a:rPr>
              <a:t>   </a:t>
            </a:r>
            <a:r>
              <a:rPr lang="ko-KR" altLang="en-US" sz="1000" kern="100" dirty="0" smtClean="0">
                <a:latin typeface="+mj-ea"/>
              </a:rPr>
              <a:t>항공 상황에 따라 이른 새벽 출발 </a:t>
            </a:r>
            <a:r>
              <a:rPr lang="en-US" altLang="ko-KR" sz="1000" kern="100" dirty="0" smtClean="0">
                <a:latin typeface="+mj-ea"/>
              </a:rPr>
              <a:t>/ </a:t>
            </a:r>
            <a:r>
              <a:rPr lang="ko-KR" altLang="en-US" sz="1000" kern="100" dirty="0" smtClean="0">
                <a:latin typeface="+mj-ea"/>
              </a:rPr>
              <a:t>늦은 저녁 리턴 항공으로 투어가 진행될 수 있습니다</a:t>
            </a:r>
            <a:r>
              <a:rPr lang="en-US" altLang="ko-KR" sz="1000" kern="100" dirty="0" smtClean="0">
                <a:latin typeface="+mj-ea"/>
              </a:rPr>
              <a:t>.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508332" y="4776371"/>
            <a:ext cx="590843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그룹 11"/>
          <p:cNvGrpSpPr/>
          <p:nvPr/>
        </p:nvGrpSpPr>
        <p:grpSpPr>
          <a:xfrm rot="10800000">
            <a:off x="3635531" y="4005317"/>
            <a:ext cx="1217197" cy="840370"/>
            <a:chOff x="3849747" y="4723435"/>
            <a:chExt cx="1217197" cy="840370"/>
          </a:xfrm>
        </p:grpSpPr>
        <p:grpSp>
          <p:nvGrpSpPr>
            <p:cNvPr id="59" name="그룹 58"/>
            <p:cNvGrpSpPr/>
            <p:nvPr/>
          </p:nvGrpSpPr>
          <p:grpSpPr>
            <a:xfrm>
              <a:off x="3849747" y="4723435"/>
              <a:ext cx="1125416" cy="785034"/>
              <a:chOff x="2919333" y="4313071"/>
              <a:chExt cx="1125416" cy="785034"/>
            </a:xfrm>
          </p:grpSpPr>
          <p:sp>
            <p:nvSpPr>
              <p:cNvPr id="61" name="TextBox 60"/>
              <p:cNvSpPr txBox="1"/>
              <p:nvPr/>
            </p:nvSpPr>
            <p:spPr>
              <a:xfrm rot="10800000">
                <a:off x="2919333" y="4836495"/>
                <a:ext cx="112541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100" b="1" dirty="0" smtClean="0">
                    <a:solidFill>
                      <a:srgbClr val="A80074"/>
                    </a:solidFill>
                  </a:rPr>
                  <a:t>레인보우 폭포</a:t>
                </a:r>
                <a:endParaRPr lang="ko-KR" altLang="en-US" sz="1100" b="1" dirty="0">
                  <a:solidFill>
                    <a:srgbClr val="A80074"/>
                  </a:solidFill>
                </a:endParaRPr>
              </a:p>
            </p:txBody>
          </p:sp>
          <p:grpSp>
            <p:nvGrpSpPr>
              <p:cNvPr id="62" name="그룹 61"/>
              <p:cNvGrpSpPr/>
              <p:nvPr/>
            </p:nvGrpSpPr>
            <p:grpSpPr>
              <a:xfrm>
                <a:off x="3370282" y="4313071"/>
                <a:ext cx="140677" cy="432848"/>
                <a:chOff x="1668397" y="4317358"/>
                <a:chExt cx="140677" cy="432848"/>
              </a:xfrm>
            </p:grpSpPr>
            <p:sp>
              <p:nvSpPr>
                <p:cNvPr id="63" name="직사각형 62"/>
                <p:cNvSpPr/>
                <p:nvPr/>
              </p:nvSpPr>
              <p:spPr>
                <a:xfrm rot="10800000">
                  <a:off x="1668397" y="4317358"/>
                  <a:ext cx="140677" cy="130629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64" name="직선 연결선 63"/>
                <p:cNvCxnSpPr>
                  <a:stCxn id="63" idx="0"/>
                </p:cNvCxnSpPr>
                <p:nvPr/>
              </p:nvCxnSpPr>
              <p:spPr>
                <a:xfrm>
                  <a:off x="1738735" y="4447987"/>
                  <a:ext cx="0" cy="302219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4" name="직사각형 53"/>
            <p:cNvSpPr/>
            <p:nvPr/>
          </p:nvSpPr>
          <p:spPr>
            <a:xfrm flipV="1">
              <a:off x="3849747" y="5518086"/>
              <a:ext cx="1217197" cy="45719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33895" y="4079729"/>
            <a:ext cx="8435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b="1" dirty="0" smtClean="0">
                <a:solidFill>
                  <a:srgbClr val="A80074"/>
                </a:solidFill>
              </a:rPr>
              <a:t>코나 공항</a:t>
            </a:r>
            <a:endParaRPr lang="ko-KR" altLang="en-US" sz="1100" b="1" dirty="0">
              <a:solidFill>
                <a:srgbClr val="A80074"/>
              </a:solidFill>
            </a:endParaRPr>
          </a:p>
        </p:txBody>
      </p:sp>
      <p:sp>
        <p:nvSpPr>
          <p:cNvPr id="85" name="바닥글 개체 틀 6"/>
          <p:cNvSpPr txBox="1">
            <a:spLocks/>
          </p:cNvSpPr>
          <p:nvPr/>
        </p:nvSpPr>
        <p:spPr>
          <a:xfrm>
            <a:off x="0" y="9405260"/>
            <a:ext cx="6858000" cy="4769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235" rtl="0" eaLnBrk="1" latinLnBrk="1" hangingPunct="1">
              <a:defRPr sz="6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17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5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3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0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88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05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23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40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1400" b="1" dirty="0" err="1" smtClean="0"/>
              <a:t>Tournet</a:t>
            </a:r>
            <a:r>
              <a:rPr lang="en-US" altLang="ko-KR" sz="1400" b="1" dirty="0" smtClean="0"/>
              <a:t> Hawaii                                                                                                                                                   </a:t>
            </a:r>
            <a:r>
              <a:rPr lang="ko-KR" altLang="en-US" sz="1200" dirty="0" smtClean="0"/>
              <a:t>대표전화 </a:t>
            </a:r>
            <a:r>
              <a:rPr lang="en-US" altLang="ko-KR" sz="1200" dirty="0" smtClean="0"/>
              <a:t>02-318-1117</a:t>
            </a:r>
            <a:r>
              <a:rPr lang="ko-KR" altLang="en-US" sz="1200" dirty="0" smtClean="0"/>
              <a:t>서울특별시 중구 </a:t>
            </a:r>
            <a:r>
              <a:rPr lang="ko-KR" altLang="en-US" sz="1200" dirty="0" err="1" smtClean="0"/>
              <a:t>다동길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46 </a:t>
            </a:r>
            <a:r>
              <a:rPr lang="ko-KR" altLang="en-US" sz="1200" dirty="0" smtClean="0"/>
              <a:t>다동빌딩 </a:t>
            </a:r>
            <a:r>
              <a:rPr lang="en-US" altLang="ko-KR" sz="1200" dirty="0" smtClean="0"/>
              <a:t>608</a:t>
            </a:r>
            <a:r>
              <a:rPr lang="ko-KR" altLang="en-US" sz="1200" dirty="0" smtClean="0"/>
              <a:t>호 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우</a:t>
            </a:r>
            <a:r>
              <a:rPr lang="en-US" altLang="ko-KR" sz="1200" dirty="0" smtClean="0"/>
              <a:t>) 04522</a:t>
            </a: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426675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9035" y="491939"/>
            <a:ext cx="6877050" cy="108136"/>
            <a:chOff x="-9035" y="1901639"/>
            <a:chExt cx="6877050" cy="108136"/>
          </a:xfrm>
        </p:grpSpPr>
        <p:sp>
          <p:nvSpPr>
            <p:cNvPr id="3" name="직사각형 2"/>
            <p:cNvSpPr/>
            <p:nvPr/>
          </p:nvSpPr>
          <p:spPr>
            <a:xfrm>
              <a:off x="-9035" y="1901639"/>
              <a:ext cx="3438000" cy="108136"/>
            </a:xfrm>
            <a:prstGeom prst="rect">
              <a:avLst/>
            </a:prstGeom>
            <a:solidFill>
              <a:srgbClr val="0054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3430015" y="1901639"/>
              <a:ext cx="3438000" cy="108136"/>
            </a:xfrm>
            <a:prstGeom prst="rect">
              <a:avLst/>
            </a:prstGeom>
            <a:solidFill>
              <a:srgbClr val="D86A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5076" y="1350337"/>
            <a:ext cx="62392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200" b="1" dirty="0" smtClean="0">
                <a:latin typeface="+mn-ea"/>
              </a:rPr>
              <a:t>세계 </a:t>
            </a:r>
            <a:r>
              <a:rPr lang="en-US" altLang="ko-KR" sz="1200" b="1" dirty="0" smtClean="0">
                <a:latin typeface="+mn-ea"/>
              </a:rPr>
              <a:t>3</a:t>
            </a:r>
            <a:r>
              <a:rPr lang="ko-KR" altLang="en-US" sz="1200" b="1" dirty="0" smtClean="0">
                <a:latin typeface="+mn-ea"/>
              </a:rPr>
              <a:t>대 커피</a:t>
            </a:r>
            <a:r>
              <a:rPr lang="ko-KR" altLang="en-US" sz="1200" dirty="0" smtClean="0">
                <a:latin typeface="+mn-ea"/>
              </a:rPr>
              <a:t> 중 하나인 </a:t>
            </a:r>
            <a:r>
              <a:rPr lang="ko-KR" altLang="en-US" sz="1200" b="1" dirty="0" smtClean="0">
                <a:latin typeface="+mn-ea"/>
              </a:rPr>
              <a:t>하와이 코나 커피</a:t>
            </a:r>
            <a:r>
              <a:rPr lang="en-US" altLang="ko-KR" sz="1200" dirty="0" smtClean="0">
                <a:latin typeface="+mn-ea"/>
              </a:rPr>
              <a:t>. </a:t>
            </a:r>
            <a:r>
              <a:rPr lang="ko-KR" altLang="en-US" sz="1200" dirty="0" smtClean="0">
                <a:latin typeface="+mn-ea"/>
              </a:rPr>
              <a:t>이 커피의 생산지인 </a:t>
            </a:r>
            <a:r>
              <a:rPr lang="ko-KR" altLang="en-US" sz="1200" dirty="0" err="1" smtClean="0">
                <a:latin typeface="+mn-ea"/>
              </a:rPr>
              <a:t>빅아일랜드</a:t>
            </a:r>
            <a:r>
              <a:rPr lang="ko-KR" altLang="en-US" sz="1200" dirty="0" smtClean="0">
                <a:latin typeface="+mn-ea"/>
              </a:rPr>
              <a:t> 코나 지역을 방문합니다</a:t>
            </a:r>
            <a:r>
              <a:rPr lang="en-US" altLang="ko-KR" sz="1200" dirty="0" smtClean="0">
                <a:latin typeface="+mn-ea"/>
              </a:rPr>
              <a:t>. </a:t>
            </a:r>
            <a:r>
              <a:rPr lang="ko-KR" altLang="en-US" sz="1200" dirty="0" smtClean="0">
                <a:latin typeface="+mn-ea"/>
              </a:rPr>
              <a:t>특히 </a:t>
            </a:r>
            <a:r>
              <a:rPr lang="ko-KR" altLang="en-US" sz="1200" dirty="0" err="1" smtClean="0">
                <a:latin typeface="+mn-ea"/>
              </a:rPr>
              <a:t>도토루</a:t>
            </a:r>
            <a:r>
              <a:rPr lang="ko-KR" altLang="en-US" sz="1200" dirty="0" smtClean="0">
                <a:latin typeface="+mn-ea"/>
              </a:rPr>
              <a:t> 커피 농원은 코나 커피 농장 중 </a:t>
            </a:r>
            <a:r>
              <a:rPr lang="en-US" altLang="ko-KR" sz="1200" b="1" dirty="0" smtClean="0">
                <a:latin typeface="+mn-ea"/>
              </a:rPr>
              <a:t>BEST 5 </a:t>
            </a:r>
            <a:r>
              <a:rPr lang="ko-KR" altLang="en-US" sz="1200" b="1" dirty="0" smtClean="0">
                <a:latin typeface="+mn-ea"/>
              </a:rPr>
              <a:t>안에 손꼽히는   유명한 곳</a:t>
            </a:r>
            <a:r>
              <a:rPr lang="ko-KR" altLang="en-US" sz="1200" dirty="0" smtClean="0">
                <a:latin typeface="+mn-ea"/>
              </a:rPr>
              <a:t>입니다</a:t>
            </a:r>
            <a:r>
              <a:rPr lang="en-US" altLang="ko-KR" sz="1200" dirty="0" smtClean="0">
                <a:latin typeface="+mn-ea"/>
              </a:rPr>
              <a:t>.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200" dirty="0" smtClean="0">
                <a:latin typeface="+mn-ea"/>
              </a:rPr>
              <a:t>커피 농장이지만 </a:t>
            </a:r>
            <a:r>
              <a:rPr lang="ko-KR" altLang="en-US" sz="1200" dirty="0" err="1" smtClean="0">
                <a:latin typeface="+mn-ea"/>
              </a:rPr>
              <a:t>수목원을</a:t>
            </a:r>
            <a:r>
              <a:rPr lang="ko-KR" altLang="en-US" sz="1200" dirty="0" smtClean="0">
                <a:latin typeface="+mn-ea"/>
              </a:rPr>
              <a:t> 관광하는 것처럼 넓은 농원과 화원을 보는 것만으로도 매우 아름다워 관광객의 만족도가 높습니다</a:t>
            </a:r>
            <a:r>
              <a:rPr lang="en-US" altLang="ko-KR" sz="1200" dirty="0" smtClean="0">
                <a:latin typeface="+mn-ea"/>
              </a:rPr>
              <a:t>.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200" dirty="0" smtClean="0">
                <a:latin typeface="+mn-ea"/>
              </a:rPr>
              <a:t>코나 지역의 커피 농장이 모여 있는 일명 커피 로드를 달리는 것만으로도 멋진 풍경을 볼 수 있습니다</a:t>
            </a:r>
            <a:r>
              <a:rPr lang="en-US" altLang="ko-KR" sz="1200" dirty="0" smtClean="0">
                <a:latin typeface="+mn-ea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9336" y="841123"/>
            <a:ext cx="6239255" cy="507831"/>
          </a:xfrm>
          <a:prstGeom prst="rect">
            <a:avLst/>
          </a:prstGeom>
          <a:solidFill>
            <a:srgbClr val="D86A89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500" b="1" dirty="0">
                <a:solidFill>
                  <a:schemeClr val="bg1"/>
                </a:solidFill>
                <a:latin typeface="+mn-ea"/>
              </a:rPr>
              <a:t>▶ 코나 커피 농장 </a:t>
            </a:r>
            <a:r>
              <a:rPr lang="en-US" altLang="ko-KR" sz="1500" b="1" dirty="0" smtClean="0">
                <a:solidFill>
                  <a:schemeClr val="bg1"/>
                </a:solidFill>
                <a:latin typeface="+mn-ea"/>
              </a:rPr>
              <a:t>(Kona Coffee Farm </a:t>
            </a:r>
            <a:r>
              <a:rPr lang="en-US" altLang="ko-KR" sz="1400" b="1" dirty="0" smtClean="0"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sz="1200" b="1" dirty="0" err="1" smtClean="0">
                <a:solidFill>
                  <a:schemeClr val="bg1"/>
                </a:solidFill>
                <a:latin typeface="+mn-ea"/>
              </a:rPr>
              <a:t>도토루</a:t>
            </a:r>
            <a:r>
              <a:rPr lang="ko-KR" altLang="en-US" sz="1200" b="1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커피 농원 또는 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UCC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커피 농원</a:t>
            </a:r>
            <a:r>
              <a:rPr lang="en-US" altLang="ko-KR" sz="1400" b="1" dirty="0" smtClean="0">
                <a:solidFill>
                  <a:schemeClr val="bg1"/>
                </a:solidFill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endParaRPr lang="en-US" altLang="ko-KR" sz="300" b="1" dirty="0" smtClean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360247" y="3381662"/>
            <a:ext cx="6152980" cy="5657725"/>
            <a:chOff x="342121" y="3292797"/>
            <a:chExt cx="6152980" cy="5657725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155" y="3292797"/>
              <a:ext cx="3047965" cy="1849382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5455" y="3292797"/>
              <a:ext cx="3049646" cy="1849382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121" y="5197078"/>
              <a:ext cx="6152980" cy="1718545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121" y="6970522"/>
              <a:ext cx="3060000" cy="1980000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45455" y="6970522"/>
              <a:ext cx="3049646" cy="1980000"/>
            </a:xfrm>
            <a:prstGeom prst="rect">
              <a:avLst/>
            </a:prstGeom>
          </p:spPr>
        </p:pic>
      </p:grpSp>
      <p:sp>
        <p:nvSpPr>
          <p:cNvPr id="25" name="바닥글 개체 틀 6"/>
          <p:cNvSpPr txBox="1">
            <a:spLocks/>
          </p:cNvSpPr>
          <p:nvPr/>
        </p:nvSpPr>
        <p:spPr>
          <a:xfrm>
            <a:off x="0" y="9405260"/>
            <a:ext cx="6858000" cy="4769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235" rtl="0" eaLnBrk="1" latinLnBrk="1" hangingPunct="1">
              <a:defRPr sz="6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17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5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3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0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88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05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23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40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1400" b="1" dirty="0" err="1" smtClean="0"/>
              <a:t>Tournet</a:t>
            </a:r>
            <a:r>
              <a:rPr lang="en-US" altLang="ko-KR" sz="1400" b="1" dirty="0" smtClean="0"/>
              <a:t> Hawaii                                                                                                                                                   </a:t>
            </a:r>
            <a:r>
              <a:rPr lang="ko-KR" altLang="en-US" sz="1200" dirty="0" smtClean="0"/>
              <a:t>대표전화 </a:t>
            </a:r>
            <a:r>
              <a:rPr lang="en-US" altLang="ko-KR" sz="1200" dirty="0" smtClean="0"/>
              <a:t>02-318-1117</a:t>
            </a:r>
            <a:r>
              <a:rPr lang="ko-KR" altLang="en-US" sz="1200" dirty="0" smtClean="0"/>
              <a:t>서울특별시 중구 </a:t>
            </a:r>
            <a:r>
              <a:rPr lang="ko-KR" altLang="en-US" sz="1200" dirty="0" err="1" smtClean="0"/>
              <a:t>다동길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46 </a:t>
            </a:r>
            <a:r>
              <a:rPr lang="ko-KR" altLang="en-US" sz="1200" dirty="0" smtClean="0"/>
              <a:t>다동빌딩 </a:t>
            </a:r>
            <a:r>
              <a:rPr lang="en-US" altLang="ko-KR" sz="1200" dirty="0" smtClean="0"/>
              <a:t>608</a:t>
            </a:r>
            <a:r>
              <a:rPr lang="ko-KR" altLang="en-US" sz="1200" dirty="0" smtClean="0"/>
              <a:t>호 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우</a:t>
            </a:r>
            <a:r>
              <a:rPr lang="en-US" altLang="ko-KR" sz="1200" dirty="0" smtClean="0"/>
              <a:t>) 04522</a:t>
            </a: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426675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9035" y="491939"/>
            <a:ext cx="6877050" cy="108136"/>
            <a:chOff x="-9035" y="1901639"/>
            <a:chExt cx="6877050" cy="108136"/>
          </a:xfrm>
        </p:grpSpPr>
        <p:sp>
          <p:nvSpPr>
            <p:cNvPr id="3" name="직사각형 2"/>
            <p:cNvSpPr/>
            <p:nvPr/>
          </p:nvSpPr>
          <p:spPr>
            <a:xfrm>
              <a:off x="-9035" y="1901639"/>
              <a:ext cx="3438000" cy="108136"/>
            </a:xfrm>
            <a:prstGeom prst="rect">
              <a:avLst/>
            </a:prstGeom>
            <a:solidFill>
              <a:srgbClr val="0054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3430015" y="1901639"/>
              <a:ext cx="3438000" cy="108136"/>
            </a:xfrm>
            <a:prstGeom prst="rect">
              <a:avLst/>
            </a:prstGeom>
            <a:solidFill>
              <a:srgbClr val="D86A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217244" y="731155"/>
            <a:ext cx="2764081" cy="438582"/>
            <a:chOff x="216216" y="731155"/>
            <a:chExt cx="2666395" cy="438582"/>
          </a:xfrm>
        </p:grpSpPr>
        <p:sp>
          <p:nvSpPr>
            <p:cNvPr id="10" name="직사각형 9"/>
            <p:cNvSpPr/>
            <p:nvPr/>
          </p:nvSpPr>
          <p:spPr>
            <a:xfrm>
              <a:off x="310454" y="774549"/>
              <a:ext cx="2572157" cy="379116"/>
            </a:xfrm>
            <a:prstGeom prst="rect">
              <a:avLst/>
            </a:prstGeom>
            <a:solidFill>
              <a:srgbClr val="D86A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6216" y="731155"/>
              <a:ext cx="2538284" cy="43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ko-KR" altLang="en-US" sz="1500" b="1" dirty="0" smtClean="0">
                  <a:solidFill>
                    <a:schemeClr val="bg1"/>
                  </a:solidFill>
                  <a:latin typeface="+mn-ea"/>
                </a:rPr>
                <a:t> ▶ </a:t>
              </a:r>
              <a:r>
                <a:rPr lang="ko-KR" altLang="en-US" sz="1500" b="1" dirty="0" err="1" smtClean="0">
                  <a:solidFill>
                    <a:schemeClr val="bg1"/>
                  </a:solidFill>
                  <a:latin typeface="+mn-ea"/>
                </a:rPr>
                <a:t>마우나케아</a:t>
              </a:r>
              <a:r>
                <a:rPr lang="ko-KR" altLang="en-US" sz="1500" b="1" dirty="0" smtClean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en-US" altLang="ko-KR" sz="1500" b="1" dirty="0" smtClean="0">
                  <a:solidFill>
                    <a:schemeClr val="bg1"/>
                  </a:solidFill>
                  <a:latin typeface="+mn-ea"/>
                </a:rPr>
                <a:t>(Mauna Kea)  </a:t>
              </a:r>
              <a:endParaRPr lang="en-US" altLang="ko-KR" sz="15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2946271" y="767213"/>
            <a:ext cx="3728072" cy="386451"/>
            <a:chOff x="2374088" y="893004"/>
            <a:chExt cx="3838477" cy="386451"/>
          </a:xfrm>
        </p:grpSpPr>
        <p:sp>
          <p:nvSpPr>
            <p:cNvPr id="5" name="직사각형 4"/>
            <p:cNvSpPr/>
            <p:nvPr/>
          </p:nvSpPr>
          <p:spPr>
            <a:xfrm>
              <a:off x="2510764" y="893004"/>
              <a:ext cx="3565126" cy="386451"/>
            </a:xfrm>
            <a:prstGeom prst="rect">
              <a:avLst/>
            </a:prstGeom>
            <a:solidFill>
              <a:srgbClr val="FFFF66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74088" y="933362"/>
              <a:ext cx="38384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rgbClr val="FF0000"/>
                  </a:solidFill>
                </a:rPr>
                <a:t>★</a:t>
              </a:r>
              <a:r>
                <a:rPr lang="ko-KR" altLang="en-US" sz="1400" b="1" dirty="0" err="1" smtClean="0">
                  <a:solidFill>
                    <a:srgbClr val="FF0000"/>
                  </a:solidFill>
                </a:rPr>
                <a:t>투어넷에서만</a:t>
              </a:r>
              <a:r>
                <a:rPr lang="ko-KR" altLang="en-US" sz="1400" b="1" dirty="0" smtClean="0">
                  <a:solidFill>
                    <a:srgbClr val="FF0000"/>
                  </a:solidFill>
                </a:rPr>
                <a:t> 예약 가능한 유일한 투어★</a:t>
              </a:r>
              <a:endParaRPr lang="ko-KR" alt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9" name="그림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39" y="1323581"/>
            <a:ext cx="3034513" cy="159774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7244" y="2921780"/>
            <a:ext cx="63593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200" dirty="0" err="1"/>
              <a:t>마우나케아는</a:t>
            </a:r>
            <a:r>
              <a:rPr lang="ko-KR" altLang="en-US" sz="1200" dirty="0"/>
              <a:t> 해저 </a:t>
            </a:r>
            <a:r>
              <a:rPr lang="en-US" altLang="ko-KR" sz="1200" dirty="0"/>
              <a:t>6,000m </a:t>
            </a:r>
            <a:r>
              <a:rPr lang="ko-KR" altLang="en-US" sz="1200" dirty="0"/>
              <a:t>지점에서 시작되어 해발 </a:t>
            </a:r>
            <a:r>
              <a:rPr lang="en-US" altLang="ko-KR" sz="1200" dirty="0"/>
              <a:t>4,205m </a:t>
            </a:r>
            <a:r>
              <a:rPr lang="ko-KR" altLang="en-US" sz="1200" dirty="0"/>
              <a:t>높이의 산으로</a:t>
            </a:r>
            <a:r>
              <a:rPr lang="en-US" altLang="ko-KR" sz="1200" dirty="0"/>
              <a:t>, </a:t>
            </a:r>
            <a:r>
              <a:rPr lang="en-US" altLang="ko-KR" sz="1200" b="1" dirty="0"/>
              <a:t>"</a:t>
            </a:r>
            <a:r>
              <a:rPr lang="ko-KR" altLang="en-US" sz="1200" b="1" dirty="0"/>
              <a:t>앉은 키는 </a:t>
            </a:r>
            <a:r>
              <a:rPr lang="en-US" altLang="ko-KR" sz="1200" b="1" dirty="0"/>
              <a:t>4,000m </a:t>
            </a:r>
            <a:r>
              <a:rPr lang="ko-KR" altLang="en-US" sz="1200" b="1" dirty="0"/>
              <a:t>밖에 </a:t>
            </a:r>
            <a:r>
              <a:rPr lang="ko-KR" altLang="en-US" sz="1200" b="1" dirty="0" smtClean="0"/>
              <a:t>안되지만 </a:t>
            </a:r>
            <a:r>
              <a:rPr lang="ko-KR" altLang="en-US" sz="1200" b="1" dirty="0"/>
              <a:t>일어서면 세계에서 가장 높은 산</a:t>
            </a:r>
            <a:r>
              <a:rPr lang="en-US" altLang="ko-KR" sz="1200" b="1" dirty="0"/>
              <a:t>"</a:t>
            </a:r>
            <a:r>
              <a:rPr lang="ko-KR" altLang="en-US" sz="1200" dirty="0"/>
              <a:t>으로 불리기도 합니다</a:t>
            </a:r>
            <a:r>
              <a:rPr lang="en-US" altLang="ko-KR" sz="1200" dirty="0" smtClean="0"/>
              <a:t>. </a:t>
            </a:r>
            <a:endParaRPr lang="en-US" altLang="ko-KR" sz="1200" dirty="0" smtClean="0"/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200" b="1" dirty="0" smtClean="0"/>
              <a:t>하와이 </a:t>
            </a:r>
            <a:r>
              <a:rPr lang="ko-KR" altLang="en-US" sz="1200" b="1" dirty="0"/>
              <a:t>제도에서 가장 높은 산</a:t>
            </a:r>
            <a:r>
              <a:rPr lang="ko-KR" altLang="en-US" sz="1200" dirty="0"/>
              <a:t>이며</a:t>
            </a:r>
            <a:r>
              <a:rPr lang="en-US" altLang="ko-KR" sz="1200" dirty="0"/>
              <a:t>, </a:t>
            </a:r>
            <a:r>
              <a:rPr lang="ko-KR" altLang="en-US" sz="1200" dirty="0"/>
              <a:t>정상에는 </a:t>
            </a:r>
            <a:r>
              <a:rPr lang="ko-KR" altLang="en-US" sz="1200" dirty="0" smtClean="0"/>
              <a:t>한국을 포함한 세계 각국의 가장 큰 천체 관측소 </a:t>
            </a:r>
            <a:r>
              <a:rPr lang="en-US" altLang="ko-KR" sz="1200" dirty="0" smtClean="0"/>
              <a:t>11</a:t>
            </a:r>
            <a:r>
              <a:rPr lang="ko-KR" altLang="en-US" sz="1200" dirty="0" smtClean="0"/>
              <a:t>개가 모여 </a:t>
            </a:r>
            <a:r>
              <a:rPr lang="ko-KR" altLang="en-US" sz="1200" dirty="0"/>
              <a:t>있습니다</a:t>
            </a:r>
            <a:r>
              <a:rPr lang="en-US" altLang="ko-KR" sz="1200" dirty="0" smtClean="0"/>
              <a:t>.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200" dirty="0" err="1" smtClean="0"/>
              <a:t>스타게이징</a:t>
            </a:r>
            <a:r>
              <a:rPr lang="ko-KR" altLang="en-US" sz="1200" dirty="0" smtClean="0"/>
              <a:t> </a:t>
            </a:r>
            <a:r>
              <a:rPr lang="ko-KR" altLang="en-US" sz="1200" dirty="0"/>
              <a:t>투어로 유명한 </a:t>
            </a:r>
            <a:r>
              <a:rPr lang="ko-KR" altLang="en-US" sz="1200" dirty="0" err="1"/>
              <a:t>마우나케아에서</a:t>
            </a:r>
            <a:r>
              <a:rPr lang="ko-KR" altLang="en-US" sz="1200" dirty="0"/>
              <a:t> 낮 시간 동안 볼 수 있는 광경 또한 놓치기 아깝습니다</a:t>
            </a:r>
            <a:r>
              <a:rPr lang="en-US" altLang="ko-KR" sz="1200" dirty="0"/>
              <a:t>. </a:t>
            </a:r>
            <a:r>
              <a:rPr lang="ko-KR" altLang="en-US" sz="1200" b="1" dirty="0" err="1"/>
              <a:t>마우나케아</a:t>
            </a:r>
            <a:r>
              <a:rPr lang="ko-KR" altLang="en-US" sz="1200" b="1" dirty="0"/>
              <a:t> </a:t>
            </a:r>
            <a:r>
              <a:rPr lang="ko-KR" altLang="en-US" sz="1200" b="1" dirty="0" smtClean="0"/>
              <a:t>정상에서는 </a:t>
            </a:r>
            <a:r>
              <a:rPr lang="ko-KR" altLang="en-US" sz="1200" b="1" dirty="0"/>
              <a:t>열대성 기후를 가진 하와이에서 유일하게 </a:t>
            </a:r>
            <a:r>
              <a:rPr lang="ko-KR" altLang="en-US" sz="1200" b="1" dirty="0" smtClean="0"/>
              <a:t>쌓여있는 </a:t>
            </a:r>
            <a:r>
              <a:rPr lang="ko-KR" altLang="en-US" sz="1200" b="1" dirty="0"/>
              <a:t>눈을 볼 수 있는 곳입니다</a:t>
            </a:r>
            <a:r>
              <a:rPr lang="en-US" altLang="ko-KR" sz="1200" b="1" dirty="0"/>
              <a:t>. </a:t>
            </a:r>
            <a:r>
              <a:rPr lang="ko-KR" altLang="en-US" sz="1200" b="1" dirty="0" smtClean="0"/>
              <a:t>하늘과 </a:t>
            </a:r>
            <a:r>
              <a:rPr lang="ko-KR" altLang="en-US" sz="1200" b="1" dirty="0"/>
              <a:t>가장 가까운 산 정상에서는 화산 </a:t>
            </a:r>
            <a:r>
              <a:rPr lang="ko-KR" altLang="en-US" sz="1200" b="1" dirty="0" smtClean="0"/>
              <a:t>흔적들과</a:t>
            </a:r>
            <a:r>
              <a:rPr lang="en-US" altLang="ko-KR" sz="1200" b="1" dirty="0" smtClean="0"/>
              <a:t> </a:t>
            </a:r>
            <a:r>
              <a:rPr lang="ko-KR" altLang="en-US" sz="1200" b="1" dirty="0"/>
              <a:t>아름다운 구름 </a:t>
            </a:r>
            <a:r>
              <a:rPr lang="ko-KR" altLang="en-US" sz="1200" b="1" dirty="0" smtClean="0"/>
              <a:t>무리</a:t>
            </a:r>
            <a:r>
              <a:rPr lang="en-US" altLang="ko-KR" sz="1200" b="1" dirty="0" smtClean="0"/>
              <a:t>,</a:t>
            </a:r>
            <a:r>
              <a:rPr lang="ko-KR" altLang="en-US" sz="1200" b="1" dirty="0" smtClean="0"/>
              <a:t> </a:t>
            </a:r>
            <a:r>
              <a:rPr lang="ko-KR" altLang="en-US" sz="1200" b="1" dirty="0"/>
              <a:t>지평선을 볼 수 있습니다</a:t>
            </a:r>
            <a:r>
              <a:rPr lang="en-US" altLang="ko-KR" sz="1200" b="1" dirty="0" smtClean="0"/>
              <a:t>.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200" b="1" u="sng" dirty="0" smtClean="0">
                <a:solidFill>
                  <a:srgbClr val="FF0000"/>
                </a:solidFill>
              </a:rPr>
              <a:t>★</a:t>
            </a:r>
            <a:r>
              <a:rPr lang="ko-KR" altLang="en-US" sz="1200" b="1" u="sng" dirty="0" err="1" smtClean="0">
                <a:solidFill>
                  <a:srgbClr val="FF0000"/>
                </a:solidFill>
              </a:rPr>
              <a:t>투어넷에서는</a:t>
            </a:r>
            <a:r>
              <a:rPr lang="ko-KR" altLang="en-US" sz="1200" b="1" u="sng" dirty="0" smtClean="0">
                <a:solidFill>
                  <a:srgbClr val="FF0000"/>
                </a:solidFill>
              </a:rPr>
              <a:t> </a:t>
            </a:r>
            <a:r>
              <a:rPr lang="ko-KR" altLang="en-US" sz="1200" b="1" u="sng" dirty="0" smtClean="0">
                <a:solidFill>
                  <a:srgbClr val="FF0000"/>
                </a:solidFill>
              </a:rPr>
              <a:t>국내 최초★</a:t>
            </a:r>
            <a:r>
              <a:rPr lang="ko-KR" altLang="en-US" sz="1200" b="1" u="sng" dirty="0" err="1" smtClean="0"/>
              <a:t>로</a:t>
            </a:r>
            <a:r>
              <a:rPr lang="ko-KR" altLang="en-US" sz="1200" b="1" u="sng" dirty="0" smtClean="0"/>
              <a:t> 한국인 전문가이드 동행 </a:t>
            </a:r>
            <a:r>
              <a:rPr lang="ko-KR" altLang="en-US" sz="1200" b="1" u="sng" dirty="0" err="1" smtClean="0"/>
              <a:t>마우나케아</a:t>
            </a:r>
            <a:r>
              <a:rPr lang="ko-KR" altLang="en-US" sz="1200" b="1" u="sng" dirty="0" smtClean="0"/>
              <a:t> 투어</a:t>
            </a:r>
            <a:r>
              <a:rPr lang="ko-KR" altLang="en-US" sz="1200" dirty="0" smtClean="0"/>
              <a:t>를</a:t>
            </a:r>
            <a:r>
              <a:rPr lang="ko-KR" altLang="en-US" sz="1200" b="1" dirty="0" smtClean="0"/>
              <a:t> </a:t>
            </a:r>
            <a:r>
              <a:rPr lang="ko-KR" altLang="en-US" sz="1200" dirty="0" smtClean="0"/>
              <a:t>선보입니다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275235" y="8782678"/>
            <a:ext cx="6355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ko-KR" altLang="en-US" sz="1200" b="1" dirty="0" err="1" smtClean="0"/>
              <a:t>마우나케아</a:t>
            </a:r>
            <a:r>
              <a:rPr lang="ko-KR" altLang="en-US" sz="1200" b="1" dirty="0" smtClean="0"/>
              <a:t> 방문자센터 도착 후 고도 적응 시간 </a:t>
            </a:r>
            <a:r>
              <a:rPr lang="en-US" altLang="ko-KR" sz="1200" b="1" dirty="0" smtClean="0"/>
              <a:t>(</a:t>
            </a:r>
            <a:r>
              <a:rPr lang="ko-KR" altLang="en-US" sz="1200" b="1" dirty="0" smtClean="0"/>
              <a:t>약 </a:t>
            </a:r>
            <a:r>
              <a:rPr lang="en-US" altLang="ko-KR" sz="1200" b="1" dirty="0" smtClean="0"/>
              <a:t>20~30</a:t>
            </a:r>
            <a:r>
              <a:rPr lang="ko-KR" altLang="en-US" sz="1200" b="1" dirty="0" smtClean="0"/>
              <a:t>분</a:t>
            </a:r>
            <a:r>
              <a:rPr lang="en-US" altLang="ko-KR" sz="1200" b="1" dirty="0" smtClean="0"/>
              <a:t>)</a:t>
            </a:r>
            <a:r>
              <a:rPr lang="ko-KR" altLang="en-US" sz="1200" b="1" dirty="0" smtClean="0"/>
              <a:t> →</a:t>
            </a:r>
            <a:r>
              <a:rPr lang="en-US" altLang="ko-KR" sz="1200" b="1" dirty="0" smtClean="0"/>
              <a:t> </a:t>
            </a:r>
            <a:r>
              <a:rPr lang="ko-KR" altLang="en-US" sz="1200" b="1" dirty="0" err="1" smtClean="0"/>
              <a:t>마우나케아</a:t>
            </a:r>
            <a:r>
              <a:rPr lang="ko-KR" altLang="en-US" sz="1200" b="1" dirty="0" smtClean="0"/>
              <a:t> 정상 도착  </a:t>
            </a:r>
            <a:r>
              <a:rPr lang="en-US" altLang="ko-KR" sz="1200" b="1" dirty="0" smtClean="0"/>
              <a:t>&amp; </a:t>
            </a:r>
            <a:r>
              <a:rPr lang="ko-KR" altLang="en-US" sz="1200" b="1" dirty="0" smtClean="0"/>
              <a:t>관광 </a:t>
            </a:r>
            <a:r>
              <a:rPr lang="ko-KR" altLang="en-US" sz="1200" b="1" dirty="0"/>
              <a:t>→</a:t>
            </a:r>
            <a:r>
              <a:rPr lang="en-US" altLang="ko-KR" sz="1200" b="1" dirty="0" smtClean="0"/>
              <a:t> </a:t>
            </a:r>
            <a:r>
              <a:rPr lang="ko-KR" altLang="en-US" sz="1200" b="1" dirty="0" smtClean="0"/>
              <a:t>점심식사 </a:t>
            </a:r>
            <a:r>
              <a:rPr lang="en-US" altLang="ko-KR" sz="1200" b="1" dirty="0" smtClean="0"/>
              <a:t>(</a:t>
            </a:r>
            <a:r>
              <a:rPr lang="ko-KR" altLang="en-US" sz="1200" b="1" dirty="0" smtClean="0"/>
              <a:t>도시락</a:t>
            </a:r>
            <a:r>
              <a:rPr lang="en-US" altLang="ko-KR" sz="1200" b="1" dirty="0" smtClean="0"/>
              <a:t>&amp;</a:t>
            </a:r>
            <a:r>
              <a:rPr lang="ko-KR" altLang="en-US" sz="1200" b="1" dirty="0" smtClean="0"/>
              <a:t>생수 제공</a:t>
            </a:r>
            <a:r>
              <a:rPr lang="en-US" altLang="ko-KR" sz="1200" b="1" dirty="0" smtClean="0"/>
              <a:t>)</a:t>
            </a:r>
            <a:endParaRPr lang="ko-KR" altLang="en-US" sz="1200" b="1" dirty="0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65" y="1320802"/>
            <a:ext cx="3098248" cy="1600527"/>
          </a:xfrm>
          <a:prstGeom prst="rect">
            <a:avLst/>
          </a:prstGeom>
        </p:spPr>
      </p:pic>
      <p:grpSp>
        <p:nvGrpSpPr>
          <p:cNvPr id="23" name="그룹 22"/>
          <p:cNvGrpSpPr/>
          <p:nvPr/>
        </p:nvGrpSpPr>
        <p:grpSpPr>
          <a:xfrm>
            <a:off x="304399" y="5507103"/>
            <a:ext cx="6222814" cy="3185478"/>
            <a:chOff x="340690" y="5398878"/>
            <a:chExt cx="6222814" cy="3185478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690" y="5398878"/>
              <a:ext cx="6222814" cy="1535567"/>
            </a:xfrm>
            <a:prstGeom prst="rect">
              <a:avLst/>
            </a:prstGeom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7584" y="6983809"/>
              <a:ext cx="2193264" cy="1600547"/>
            </a:xfrm>
            <a:prstGeom prst="rect">
              <a:avLst/>
            </a:prstGeom>
          </p:spPr>
        </p:pic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0690" y="6982398"/>
              <a:ext cx="1906121" cy="1601958"/>
            </a:xfrm>
            <a:prstGeom prst="rect">
              <a:avLst/>
            </a:prstGeom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21621" y="6983808"/>
              <a:ext cx="2041883" cy="1600548"/>
            </a:xfrm>
            <a:prstGeom prst="rect">
              <a:avLst/>
            </a:prstGeom>
          </p:spPr>
        </p:pic>
      </p:grpSp>
      <p:sp>
        <p:nvSpPr>
          <p:cNvPr id="25" name="바닥글 개체 틀 6"/>
          <p:cNvSpPr txBox="1">
            <a:spLocks/>
          </p:cNvSpPr>
          <p:nvPr/>
        </p:nvSpPr>
        <p:spPr>
          <a:xfrm>
            <a:off x="0" y="9405260"/>
            <a:ext cx="6858000" cy="4769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235" rtl="0" eaLnBrk="1" latinLnBrk="1" hangingPunct="1">
              <a:defRPr sz="6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17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5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3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0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88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05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23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40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1400" b="1" dirty="0" err="1" smtClean="0"/>
              <a:t>Tournet</a:t>
            </a:r>
            <a:r>
              <a:rPr lang="en-US" altLang="ko-KR" sz="1400" b="1" dirty="0" smtClean="0"/>
              <a:t> Hawaii                                                                                                                                                   </a:t>
            </a:r>
            <a:r>
              <a:rPr lang="ko-KR" altLang="en-US" sz="1200" dirty="0" smtClean="0"/>
              <a:t>대표전화 </a:t>
            </a:r>
            <a:r>
              <a:rPr lang="en-US" altLang="ko-KR" sz="1200" dirty="0" smtClean="0"/>
              <a:t>02-318-1117</a:t>
            </a:r>
            <a:r>
              <a:rPr lang="ko-KR" altLang="en-US" sz="1200" dirty="0" smtClean="0"/>
              <a:t>서울특별시 중구 </a:t>
            </a:r>
            <a:r>
              <a:rPr lang="ko-KR" altLang="en-US" sz="1200" dirty="0" err="1" smtClean="0"/>
              <a:t>다동길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46 </a:t>
            </a:r>
            <a:r>
              <a:rPr lang="ko-KR" altLang="en-US" sz="1200" dirty="0" smtClean="0"/>
              <a:t>다동빌딩 </a:t>
            </a:r>
            <a:r>
              <a:rPr lang="en-US" altLang="ko-KR" sz="1200" dirty="0" smtClean="0"/>
              <a:t>608</a:t>
            </a:r>
            <a:r>
              <a:rPr lang="ko-KR" altLang="en-US" sz="1200" dirty="0" smtClean="0"/>
              <a:t>호 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우</a:t>
            </a:r>
            <a:r>
              <a:rPr lang="en-US" altLang="ko-KR" sz="1200" dirty="0" smtClean="0"/>
              <a:t>) 04522</a:t>
            </a: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41167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9035" y="491939"/>
            <a:ext cx="6877050" cy="108136"/>
            <a:chOff x="-9035" y="1901639"/>
            <a:chExt cx="6877050" cy="108136"/>
          </a:xfrm>
        </p:grpSpPr>
        <p:sp>
          <p:nvSpPr>
            <p:cNvPr id="3" name="직사각형 2"/>
            <p:cNvSpPr/>
            <p:nvPr/>
          </p:nvSpPr>
          <p:spPr>
            <a:xfrm>
              <a:off x="-9035" y="1901639"/>
              <a:ext cx="3438000" cy="108136"/>
            </a:xfrm>
            <a:prstGeom prst="rect">
              <a:avLst/>
            </a:prstGeom>
            <a:solidFill>
              <a:srgbClr val="0054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3430015" y="1901639"/>
              <a:ext cx="3438000" cy="108136"/>
            </a:xfrm>
            <a:prstGeom prst="rect">
              <a:avLst/>
            </a:prstGeom>
            <a:solidFill>
              <a:srgbClr val="D86A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4659" y="1183959"/>
            <a:ext cx="6208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200" dirty="0" err="1" smtClean="0"/>
              <a:t>힐로</a:t>
            </a:r>
            <a:r>
              <a:rPr lang="ko-KR" altLang="en-US" sz="1200" dirty="0" smtClean="0"/>
              <a:t> 북쪽에 위치한 </a:t>
            </a:r>
            <a:r>
              <a:rPr lang="ko-KR" altLang="en-US" sz="1200" dirty="0" err="1" smtClean="0"/>
              <a:t>와일루쿠</a:t>
            </a:r>
            <a:r>
              <a:rPr lang="ko-KR" altLang="en-US" sz="1200" dirty="0" smtClean="0"/>
              <a:t> 강 주립공원의 일부이며</a:t>
            </a:r>
            <a:r>
              <a:rPr lang="en-US" altLang="ko-KR" sz="1200" dirty="0" smtClean="0"/>
              <a:t>, </a:t>
            </a:r>
            <a:r>
              <a:rPr lang="ko-KR" altLang="en-US" sz="1200" b="1" dirty="0" err="1" smtClean="0"/>
              <a:t>와일루쿠</a:t>
            </a:r>
            <a:r>
              <a:rPr lang="ko-KR" altLang="en-US" sz="1200" b="1" dirty="0" smtClean="0"/>
              <a:t> 강이 낙하하는 폭포</a:t>
            </a:r>
            <a:r>
              <a:rPr lang="ko-KR" altLang="en-US" sz="1200" dirty="0" smtClean="0"/>
              <a:t>입니다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햇빛이 비스듬히 비치는 오전에 폭포가 떨어지면서 무지개가 많이 생깁니다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385220" y="4583142"/>
            <a:ext cx="6240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200" b="1" dirty="0" smtClean="0">
                <a:latin typeface="+mn-ea"/>
              </a:rPr>
              <a:t>현존하는 화산 중 가장 활발한 활동이 이루어지는 곳</a:t>
            </a:r>
            <a:r>
              <a:rPr lang="ko-KR" altLang="en-US" sz="1200" dirty="0" smtClean="0">
                <a:latin typeface="+mn-ea"/>
              </a:rPr>
              <a:t>입니다</a:t>
            </a:r>
            <a:r>
              <a:rPr lang="en-US" altLang="ko-KR" sz="1200" dirty="0" smtClean="0">
                <a:latin typeface="+mn-ea"/>
              </a:rPr>
              <a:t>.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200" dirty="0" smtClean="0">
                <a:latin typeface="+mn-ea"/>
              </a:rPr>
              <a:t>창조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파괴가 동시에 이루어지는 원초적 과정을 직접 목격할 수 있어 하와이에서 가장 </a:t>
            </a:r>
            <a:r>
              <a:rPr lang="ko-KR" altLang="en-US" sz="1200" b="1" dirty="0" smtClean="0">
                <a:latin typeface="+mn-ea"/>
              </a:rPr>
              <a:t>인기 높은 관광 명소</a:t>
            </a:r>
            <a:r>
              <a:rPr lang="ko-KR" altLang="en-US" sz="1200" dirty="0" smtClean="0">
                <a:latin typeface="+mn-ea"/>
              </a:rPr>
              <a:t>인 동시에 하와이 원주민들에게는 신성한 장소입니다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grpSp>
        <p:nvGrpSpPr>
          <p:cNvPr id="14" name="그룹 13"/>
          <p:cNvGrpSpPr/>
          <p:nvPr/>
        </p:nvGrpSpPr>
        <p:grpSpPr>
          <a:xfrm>
            <a:off x="219782" y="723389"/>
            <a:ext cx="6253360" cy="439989"/>
            <a:chOff x="258270" y="717159"/>
            <a:chExt cx="2499986" cy="439989"/>
          </a:xfrm>
        </p:grpSpPr>
        <p:sp>
          <p:nvSpPr>
            <p:cNvPr id="16" name="직사각형 15"/>
            <p:cNvSpPr/>
            <p:nvPr/>
          </p:nvSpPr>
          <p:spPr>
            <a:xfrm>
              <a:off x="298262" y="778032"/>
              <a:ext cx="2459994" cy="379116"/>
            </a:xfrm>
            <a:prstGeom prst="rect">
              <a:avLst/>
            </a:prstGeom>
            <a:solidFill>
              <a:srgbClr val="D86A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8270" y="717159"/>
              <a:ext cx="1331065" cy="414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ko-KR" altLang="en-US" sz="1600" b="1" dirty="0" smtClean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500" b="1" dirty="0" smtClean="0">
                  <a:solidFill>
                    <a:schemeClr val="bg1"/>
                  </a:solidFill>
                  <a:latin typeface="+mn-ea"/>
                </a:rPr>
                <a:t>▶ 레인보우 폭포 </a:t>
              </a:r>
              <a:r>
                <a:rPr lang="en-US" altLang="ko-KR" sz="1500" b="1" dirty="0" smtClean="0">
                  <a:solidFill>
                    <a:schemeClr val="bg1"/>
                  </a:solidFill>
                  <a:latin typeface="+mn-ea"/>
                </a:rPr>
                <a:t>(Rainbow Falls)  </a:t>
              </a:r>
              <a:endParaRPr lang="en-US" altLang="ko-KR" sz="15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319816" y="4086662"/>
            <a:ext cx="6208007" cy="448871"/>
            <a:chOff x="233326" y="703574"/>
            <a:chExt cx="2478223" cy="448871"/>
          </a:xfrm>
        </p:grpSpPr>
        <p:sp>
          <p:nvSpPr>
            <p:cNvPr id="19" name="직사각형 18"/>
            <p:cNvSpPr/>
            <p:nvPr/>
          </p:nvSpPr>
          <p:spPr>
            <a:xfrm>
              <a:off x="262563" y="773329"/>
              <a:ext cx="2448986" cy="379116"/>
            </a:xfrm>
            <a:prstGeom prst="rect">
              <a:avLst/>
            </a:prstGeom>
            <a:solidFill>
              <a:srgbClr val="D86A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3326" y="703574"/>
              <a:ext cx="2112371" cy="414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ko-KR" altLang="en-US" sz="1600" b="1" dirty="0" smtClean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500" b="1" dirty="0" smtClean="0">
                  <a:solidFill>
                    <a:schemeClr val="bg1"/>
                  </a:solidFill>
                  <a:latin typeface="+mn-ea"/>
                </a:rPr>
                <a:t>▶ 화산 국립 공원 </a:t>
              </a:r>
              <a:r>
                <a:rPr lang="en-US" altLang="ko-KR" sz="1500" b="1" dirty="0" smtClean="0">
                  <a:solidFill>
                    <a:schemeClr val="bg1"/>
                  </a:solidFill>
                  <a:latin typeface="+mn-ea"/>
                </a:rPr>
                <a:t>(Volcanoes National Park)  </a:t>
              </a:r>
              <a:endParaRPr lang="en-US" altLang="ko-KR" sz="15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425141" y="1922908"/>
            <a:ext cx="6018223" cy="1983222"/>
            <a:chOff x="467417" y="1960300"/>
            <a:chExt cx="6018223" cy="1983222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417" y="1960300"/>
              <a:ext cx="2908472" cy="1983222"/>
            </a:xfrm>
            <a:prstGeom prst="rect">
              <a:avLst/>
            </a:prstGeom>
          </p:spPr>
        </p:pic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43736" y="1960300"/>
              <a:ext cx="3041904" cy="1983222"/>
            </a:xfrm>
            <a:prstGeom prst="rect">
              <a:avLst/>
            </a:prstGeom>
          </p:spPr>
        </p:pic>
      </p:grpSp>
      <p:grpSp>
        <p:nvGrpSpPr>
          <p:cNvPr id="28" name="그룹 27"/>
          <p:cNvGrpSpPr/>
          <p:nvPr/>
        </p:nvGrpSpPr>
        <p:grpSpPr>
          <a:xfrm>
            <a:off x="451621" y="5601689"/>
            <a:ext cx="6032567" cy="3652274"/>
            <a:chOff x="444355" y="5717168"/>
            <a:chExt cx="6032567" cy="3652274"/>
          </a:xfrm>
        </p:grpSpPr>
        <p:pic>
          <p:nvPicPr>
            <p:cNvPr id="21" name="Picture 2" descr="\\TOURNET_JONGNO\tournet\자료\거래처 배포 가능 사진\빅아일랜드 일일 관광 투어\빅아일랜드 일일 관광 투어_Update1015\hawaii volcanoes national park - visitor center 1.jpg"/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355" y="5717168"/>
              <a:ext cx="2908472" cy="1808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25639" y="7612358"/>
              <a:ext cx="3051283" cy="1757084"/>
            </a:xfrm>
            <a:prstGeom prst="rect">
              <a:avLst/>
            </a:prstGeom>
          </p:spPr>
        </p:pic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355" y="7612357"/>
              <a:ext cx="2908472" cy="1757085"/>
            </a:xfrm>
            <a:prstGeom prst="rect">
              <a:avLst/>
            </a:prstGeom>
          </p:spPr>
        </p:pic>
      </p:grpSp>
      <p:sp>
        <p:nvSpPr>
          <p:cNvPr id="29" name="바닥글 개체 틀 6"/>
          <p:cNvSpPr txBox="1">
            <a:spLocks/>
          </p:cNvSpPr>
          <p:nvPr/>
        </p:nvSpPr>
        <p:spPr>
          <a:xfrm>
            <a:off x="0" y="9405260"/>
            <a:ext cx="6858000" cy="4769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235" rtl="0" eaLnBrk="1" latinLnBrk="1" hangingPunct="1">
              <a:defRPr sz="6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17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5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3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0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88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05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23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40" algn="l" defTabSz="914235" rtl="0" eaLnBrk="1" latinLnBrk="1" hangingPunct="1"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1400" b="1" dirty="0" err="1" smtClean="0"/>
              <a:t>Tournet</a:t>
            </a:r>
            <a:r>
              <a:rPr lang="en-US" altLang="ko-KR" sz="1400" b="1" dirty="0" smtClean="0"/>
              <a:t> Hawaii                                                                                                                                                   </a:t>
            </a:r>
            <a:r>
              <a:rPr lang="ko-KR" altLang="en-US" sz="1200" dirty="0" smtClean="0"/>
              <a:t>대표전화 </a:t>
            </a:r>
            <a:r>
              <a:rPr lang="en-US" altLang="ko-KR" sz="1200" dirty="0" smtClean="0"/>
              <a:t>02-318-1117</a:t>
            </a:r>
            <a:r>
              <a:rPr lang="ko-KR" altLang="en-US" sz="1200" dirty="0" smtClean="0"/>
              <a:t>서울특별시 중구 </a:t>
            </a:r>
            <a:r>
              <a:rPr lang="ko-KR" altLang="en-US" sz="1200" dirty="0" err="1" smtClean="0"/>
              <a:t>다동길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46 </a:t>
            </a:r>
            <a:r>
              <a:rPr lang="ko-KR" altLang="en-US" sz="1200" dirty="0" smtClean="0"/>
              <a:t>다동빌딩 </a:t>
            </a:r>
            <a:r>
              <a:rPr lang="en-US" altLang="ko-KR" sz="1200" dirty="0" smtClean="0"/>
              <a:t>608</a:t>
            </a:r>
            <a:r>
              <a:rPr lang="ko-KR" altLang="en-US" sz="1200" dirty="0" smtClean="0"/>
              <a:t>호 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우</a:t>
            </a:r>
            <a:r>
              <a:rPr lang="en-US" altLang="ko-KR" sz="1200" dirty="0" smtClean="0"/>
              <a:t>) 04522</a:t>
            </a:r>
            <a:endParaRPr lang="en-US" altLang="ko-KR" sz="12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64" y="5601688"/>
            <a:ext cx="3044142" cy="181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1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2221</TotalTime>
  <Words>644</Words>
  <Application>Microsoft Office PowerPoint</Application>
  <PresentationFormat>A4 용지(210x297mm)</PresentationFormat>
  <Paragraphs>47</Paragraphs>
  <Slides>4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5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투어넷</dc:creator>
  <cp:lastModifiedBy>use</cp:lastModifiedBy>
  <cp:revision>231</cp:revision>
  <cp:lastPrinted>2018-09-20T04:59:50Z</cp:lastPrinted>
  <dcterms:created xsi:type="dcterms:W3CDTF">2016-04-21T04:17:30Z</dcterms:created>
  <dcterms:modified xsi:type="dcterms:W3CDTF">2019-01-30T08:36:50Z</dcterms:modified>
</cp:coreProperties>
</file>